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Inter"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Mymatrh1FL6NMIl6tetj6VBSr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0627" autoAdjust="0"/>
  </p:normalViewPr>
  <p:slideViewPr>
    <p:cSldViewPr snapToGrid="0">
      <p:cViewPr varScale="1">
        <p:scale>
          <a:sx n="19" d="100"/>
          <a:sy n="19" d="100"/>
        </p:scale>
        <p:origin x="246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64704" y="899592"/>
            <a:ext cx="5560412" cy="312773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ftr" idx="11"/>
          </p:nvPr>
        </p:nvSpPr>
        <p:spPr>
          <a:xfrm>
            <a:off x="775244" y="8712000"/>
            <a:ext cx="2230428" cy="17951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sldNum" idx="12"/>
          </p:nvPr>
        </p:nvSpPr>
        <p:spPr>
          <a:xfrm>
            <a:off x="5462663" y="8712000"/>
            <a:ext cx="871173" cy="179512"/>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fr-FR" sz="900" b="0" i="0" u="none" strike="noStrike" cap="none">
                <a:solidFill>
                  <a:schemeClr val="dk1"/>
                </a:solidFill>
                <a:latin typeface="Arial"/>
                <a:ea typeface="Arial"/>
                <a:cs typeface="Arial"/>
                <a:sym typeface="Arial"/>
              </a:rPr>
              <a:t>‹#›</a:t>
            </a:fld>
            <a:endParaRPr sz="900" b="0" i="0" u="none" strike="noStrike" cap="none">
              <a:solidFill>
                <a:schemeClr val="dk1"/>
              </a:solidFill>
              <a:latin typeface="Arial"/>
              <a:ea typeface="Arial"/>
              <a:cs typeface="Arial"/>
              <a:sym typeface="Arial"/>
            </a:endParaRPr>
          </a:p>
        </p:txBody>
      </p:sp>
      <p:sp>
        <p:nvSpPr>
          <p:cNvPr id="6" name="Google Shape;6;n"/>
          <p:cNvSpPr txBox="1">
            <a:spLocks noGrp="1"/>
          </p:cNvSpPr>
          <p:nvPr>
            <p:ph type="body" idx="1"/>
          </p:nvPr>
        </p:nvSpPr>
        <p:spPr>
          <a:xfrm>
            <a:off x="773424" y="4283968"/>
            <a:ext cx="5560412" cy="4248472"/>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98450" algn="l" rtl="0">
              <a:spcBef>
                <a:spcPts val="6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6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6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6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28600" algn="l" rtl="0">
              <a:spcBef>
                <a:spcPts val="6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229809" y="425838"/>
            <a:ext cx="2095308" cy="185722"/>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hdr" idx="3"/>
          </p:nvPr>
        </p:nvSpPr>
        <p:spPr>
          <a:xfrm>
            <a:off x="764704" y="432000"/>
            <a:ext cx="3249080" cy="179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fr-FR" sz="1200" dirty="0" err="1">
                <a:latin typeface="Calibri"/>
                <a:ea typeface="Calibri"/>
                <a:cs typeface="Calibri"/>
                <a:sym typeface="Calibri"/>
              </a:rPr>
              <a:t>Present</a:t>
            </a:r>
            <a:r>
              <a:rPr lang="fr-FR" sz="1200" dirty="0">
                <a:latin typeface="Calibri"/>
                <a:ea typeface="Calibri"/>
                <a:cs typeface="Calibri"/>
                <a:sym typeface="Calibri"/>
              </a:rPr>
              <a:t> </a:t>
            </a:r>
            <a:r>
              <a:rPr lang="fr-FR" sz="1200" dirty="0" err="1">
                <a:latin typeface="Calibri"/>
                <a:ea typeface="Calibri"/>
                <a:cs typeface="Calibri"/>
                <a:sym typeface="Calibri"/>
              </a:rPr>
              <a:t>myself</a:t>
            </a:r>
            <a:r>
              <a:rPr lang="fr-FR" sz="1200" dirty="0">
                <a:latin typeface="Calibri"/>
                <a:ea typeface="Calibri"/>
                <a:cs typeface="Calibri"/>
                <a:sym typeface="Calibri"/>
              </a:rPr>
              <a:t> - Group 11.</a:t>
            </a:r>
            <a:endParaRPr sz="1300" dirty="0"/>
          </a:p>
        </p:txBody>
      </p:sp>
      <p:sp>
        <p:nvSpPr>
          <p:cNvPr id="83" name="Google Shape;83;p1: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8e646e108a_0_0: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8e646e108a_0_0: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
        <p:nvSpPr>
          <p:cNvPr id="200" name="Google Shape;200;g28e646e108a_0_0: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fr-FR" sz="1200">
                <a:latin typeface="Calibri"/>
                <a:ea typeface="Calibri"/>
                <a:cs typeface="Calibri"/>
                <a:sym typeface="Calibri"/>
              </a:rPr>
              <a:t>Then we use some additional preprocessing steps to remove the skull to directly view the cortex.</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6316041fe_2_0: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6316041fe_2_0: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
        <p:nvSpPr>
          <p:cNvPr id="207" name="Google Shape;207;g2a6316041fe_2_0: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fr-FR" sz="1200">
                <a:latin typeface="Calibri"/>
                <a:ea typeface="Calibri"/>
                <a:cs typeface="Calibri"/>
                <a:sym typeface="Calibri"/>
              </a:rPr>
              <a:t>So, we used a mask to get our area of interest and after we multiplied the mask and the original image.</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64b5fa392_0_25: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a64b5fa392_0_25: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sp>
        <p:nvSpPr>
          <p:cNvPr id="220" name="Google Shape;220;g2a64b5fa392_0_25: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Simple replace.</a:t>
            </a:r>
            <a:endParaRPr dirty="0"/>
          </a:p>
          <a:p>
            <a:pPr marL="0" lvl="0" indent="0" algn="l" rtl="0">
              <a:lnSpc>
                <a:spcPct val="115000"/>
              </a:lnSpc>
              <a:spcBef>
                <a:spcPts val="600"/>
              </a:spcBef>
              <a:spcAft>
                <a:spcPts val="0"/>
              </a:spcAft>
              <a:buClr>
                <a:schemeClr val="dk1"/>
              </a:buClr>
              <a:buSzPts val="1100"/>
              <a:buFont typeface="Arial"/>
              <a:buNone/>
            </a:pPr>
            <a:r>
              <a:rPr lang="fr-FR" dirty="0"/>
              <a:t>*The </a:t>
            </a:r>
            <a:r>
              <a:rPr lang="fr-FR" dirty="0" err="1"/>
              <a:t>two</a:t>
            </a:r>
            <a:r>
              <a:rPr lang="fr-FR" dirty="0"/>
              <a:t> </a:t>
            </a:r>
            <a:r>
              <a:rPr lang="fr-FR" dirty="0" err="1"/>
              <a:t>results</a:t>
            </a:r>
            <a:r>
              <a:rPr lang="fr-FR" dirty="0"/>
              <a:t> </a:t>
            </a:r>
            <a:r>
              <a:rPr lang="fr-FR" dirty="0" err="1"/>
              <a:t>weren’t</a:t>
            </a:r>
            <a:r>
              <a:rPr lang="fr-FR" dirty="0"/>
              <a:t> </a:t>
            </a:r>
            <a:r>
              <a:rPr lang="fr-FR" dirty="0" err="1"/>
              <a:t>perfect</a:t>
            </a:r>
            <a:r>
              <a:rPr lang="fr-FR" dirty="0"/>
              <a:t> and the areas </a:t>
            </a:r>
            <a:r>
              <a:rPr lang="fr-FR" dirty="0" err="1"/>
              <a:t>were</a:t>
            </a:r>
            <a:r>
              <a:rPr lang="fr-FR" dirty="0"/>
              <a:t> </a:t>
            </a:r>
            <a:r>
              <a:rPr lang="fr-FR" dirty="0" err="1"/>
              <a:t>different</a:t>
            </a:r>
            <a:r>
              <a:rPr lang="fr-FR" dirty="0"/>
              <a:t>.</a:t>
            </a:r>
            <a:endParaRPr dirty="0"/>
          </a:p>
          <a:p>
            <a:pPr marL="0" lvl="0" indent="0" algn="l" rtl="0">
              <a:spcBef>
                <a:spcPts val="600"/>
              </a:spcBef>
              <a:spcAft>
                <a:spcPts val="60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64b5fa392_0_2: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64b5fa392_0_2: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sp>
        <p:nvSpPr>
          <p:cNvPr id="245" name="Google Shape;245;g2a64b5fa392_0_2: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fr-FR" sz="1200" dirty="0"/>
              <a:t>In the end </a:t>
            </a:r>
            <a:r>
              <a:rPr lang="fr-FR" sz="1200" dirty="0" err="1"/>
              <a:t>our</a:t>
            </a:r>
            <a:r>
              <a:rPr lang="fr-FR" sz="1200" dirty="0"/>
              <a:t> </a:t>
            </a:r>
            <a:r>
              <a:rPr lang="fr-FR" sz="1200" dirty="0" err="1"/>
              <a:t>results</a:t>
            </a:r>
            <a:r>
              <a:rPr lang="fr-FR" sz="1200" dirty="0"/>
              <a:t> </a:t>
            </a:r>
            <a:r>
              <a:rPr lang="fr-FR" sz="1200" dirty="0" err="1"/>
              <a:t>were</a:t>
            </a:r>
            <a:r>
              <a:rPr lang="fr-FR" sz="1200" dirty="0"/>
              <a:t> </a:t>
            </a:r>
            <a:r>
              <a:rPr lang="fr-FR" sz="1200" dirty="0" err="1"/>
              <a:t>this</a:t>
            </a:r>
            <a:r>
              <a:rPr lang="fr-FR" sz="1200" dirty="0"/>
              <a:t> </a:t>
            </a:r>
            <a:r>
              <a:rPr lang="fr-FR" sz="1200" dirty="0" err="1"/>
              <a:t>two</a:t>
            </a:r>
            <a:r>
              <a:rPr lang="fr-FR" sz="1200" dirty="0"/>
              <a:t> images - illumination model - semi-transparent voxels.</a:t>
            </a:r>
            <a:endParaRPr sz="1200" dirty="0"/>
          </a:p>
          <a:p>
            <a:pPr marL="457200" lvl="0" indent="0" algn="l" rtl="0">
              <a:spcBef>
                <a:spcPts val="1200"/>
              </a:spcBef>
              <a:spcAft>
                <a:spcPts val="600"/>
              </a:spcAft>
              <a:buNone/>
            </a:pPr>
            <a:endParaRPr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1200" dirty="0" err="1">
                <a:latin typeface="Calibri"/>
                <a:ea typeface="Calibri"/>
                <a:cs typeface="Calibri"/>
                <a:sym typeface="Calibri"/>
              </a:rPr>
              <a:t>Now</a:t>
            </a:r>
            <a:r>
              <a:rPr lang="fr-FR" sz="1200" dirty="0">
                <a:latin typeface="Calibri"/>
                <a:ea typeface="Calibri"/>
                <a:cs typeface="Calibri"/>
                <a:sym typeface="Calibri"/>
              </a:rPr>
              <a:t>, </a:t>
            </a:r>
            <a:r>
              <a:rPr lang="fr-FR" sz="1200" dirty="0" err="1">
                <a:latin typeface="Calibri"/>
                <a:ea typeface="Calibri"/>
                <a:cs typeface="Calibri"/>
                <a:sym typeface="Calibri"/>
              </a:rPr>
              <a:t>comparing</a:t>
            </a:r>
            <a:r>
              <a:rPr lang="fr-FR" sz="1200" dirty="0">
                <a:latin typeface="Calibri"/>
                <a:ea typeface="Calibri"/>
                <a:cs typeface="Calibri"/>
                <a:sym typeface="Calibri"/>
              </a:rPr>
              <a:t> the </a:t>
            </a:r>
            <a:r>
              <a:rPr lang="fr-FR" sz="1200" dirty="0" err="1">
                <a:latin typeface="Calibri"/>
                <a:ea typeface="Calibri"/>
                <a:cs typeface="Calibri"/>
                <a:sym typeface="Calibri"/>
              </a:rPr>
              <a:t>two</a:t>
            </a:r>
            <a:r>
              <a:rPr lang="fr-FR" sz="1200" dirty="0">
                <a:latin typeface="Calibri"/>
                <a:ea typeface="Calibri"/>
                <a:cs typeface="Calibri"/>
                <a:sym typeface="Calibri"/>
              </a:rPr>
              <a:t> techniques:</a:t>
            </a:r>
          </a:p>
          <a:p>
            <a:pPr marL="0" lvl="0" indent="0" algn="l" rtl="0">
              <a:spcBef>
                <a:spcPts val="0"/>
              </a:spcBef>
              <a:spcAft>
                <a:spcPts val="0"/>
              </a:spcAft>
              <a:buNone/>
            </a:pPr>
            <a:r>
              <a:rPr lang="fr-FR" sz="1200" dirty="0">
                <a:latin typeface="Calibri"/>
                <a:ea typeface="Calibri"/>
                <a:cs typeface="Calibri"/>
                <a:sym typeface="Calibri"/>
              </a:rPr>
              <a:t>Surface rendering – </a:t>
            </a:r>
            <a:r>
              <a:rPr lang="fr-FR" sz="1200" dirty="0" err="1">
                <a:latin typeface="Calibri"/>
                <a:ea typeface="Calibri"/>
                <a:cs typeface="Calibri"/>
                <a:sym typeface="Calibri"/>
              </a:rPr>
              <a:t>solid</a:t>
            </a:r>
            <a:r>
              <a:rPr lang="fr-FR" sz="1200" dirty="0">
                <a:latin typeface="Calibri"/>
                <a:ea typeface="Calibri"/>
                <a:cs typeface="Calibri"/>
                <a:sym typeface="Calibri"/>
              </a:rPr>
              <a:t> - </a:t>
            </a:r>
            <a:r>
              <a:rPr lang="fr-FR" sz="1200" dirty="0" err="1">
                <a:latin typeface="Calibri"/>
                <a:ea typeface="Calibri"/>
                <a:cs typeface="Calibri"/>
                <a:sym typeface="Calibri"/>
              </a:rPr>
              <a:t>Its</a:t>
            </a:r>
            <a:r>
              <a:rPr lang="fr-FR" sz="1200" dirty="0">
                <a:latin typeface="Calibri"/>
                <a:ea typeface="Calibri"/>
                <a:cs typeface="Calibri"/>
                <a:sym typeface="Calibri"/>
              </a:rPr>
              <a:t> limitations - </a:t>
            </a:r>
            <a:r>
              <a:rPr lang="fr-FR" sz="1200" dirty="0" err="1">
                <a:latin typeface="Calibri"/>
                <a:ea typeface="Calibri"/>
                <a:cs typeface="Calibri"/>
                <a:sym typeface="Calibri"/>
              </a:rPr>
              <a:t>closest</a:t>
            </a:r>
            <a:r>
              <a:rPr lang="fr-FR" sz="1200" dirty="0">
                <a:latin typeface="Calibri"/>
                <a:ea typeface="Calibri"/>
                <a:cs typeface="Calibri"/>
                <a:sym typeface="Calibri"/>
              </a:rPr>
              <a:t> to the </a:t>
            </a:r>
            <a:r>
              <a:rPr lang="fr-FR" sz="1200" dirty="0" err="1">
                <a:latin typeface="Calibri"/>
                <a:ea typeface="Calibri"/>
                <a:cs typeface="Calibri"/>
                <a:sym typeface="Calibri"/>
              </a:rPr>
              <a:t>viewer</a:t>
            </a:r>
            <a:r>
              <a:rPr lang="fr-FR" sz="1200" dirty="0">
                <a:latin typeface="Calibri"/>
                <a:ea typeface="Calibri"/>
                <a:cs typeface="Calibri"/>
                <a:sym typeface="Calibri"/>
              </a:rPr>
              <a:t>. </a:t>
            </a:r>
            <a:r>
              <a:rPr lang="fr-FR" sz="1200" b="1" dirty="0">
                <a:latin typeface="Calibri"/>
                <a:ea typeface="Calibri"/>
                <a:cs typeface="Calibri"/>
                <a:sym typeface="Calibri"/>
              </a:rPr>
              <a:t>- </a:t>
            </a:r>
            <a:r>
              <a:rPr lang="fr-FR" sz="1200" b="1" dirty="0" err="1">
                <a:latin typeface="Calibri"/>
                <a:ea typeface="Calibri"/>
                <a:cs typeface="Calibri"/>
                <a:sym typeface="Calibri"/>
              </a:rPr>
              <a:t>sensitivity</a:t>
            </a:r>
            <a:r>
              <a:rPr lang="fr-FR" sz="1200" b="1" dirty="0">
                <a:latin typeface="Calibri"/>
                <a:ea typeface="Calibri"/>
                <a:cs typeface="Calibri"/>
                <a:sym typeface="Calibri"/>
              </a:rPr>
              <a:t> to sampling and aliasing </a:t>
            </a:r>
            <a:r>
              <a:rPr lang="fr-FR" sz="1200" b="1" dirty="0" err="1">
                <a:latin typeface="Calibri"/>
                <a:ea typeface="Calibri"/>
                <a:cs typeface="Calibri"/>
                <a:sym typeface="Calibri"/>
              </a:rPr>
              <a:t>errors</a:t>
            </a:r>
            <a:r>
              <a:rPr lang="fr-FR" sz="1200" b="1" dirty="0">
                <a:latin typeface="Calibri"/>
                <a:ea typeface="Calibri"/>
                <a:cs typeface="Calibri"/>
                <a:sym typeface="Calibri"/>
              </a:rPr>
              <a:t>.</a:t>
            </a:r>
            <a:endParaRPr sz="1200" b="1" dirty="0">
              <a:latin typeface="Calibri"/>
              <a:ea typeface="Calibri"/>
              <a:cs typeface="Calibri"/>
              <a:sym typeface="Calibri"/>
            </a:endParaRPr>
          </a:p>
          <a:p>
            <a:pPr marL="0" lvl="0" indent="0" algn="l" rtl="0">
              <a:spcBef>
                <a:spcPts val="600"/>
              </a:spcBef>
              <a:spcAft>
                <a:spcPts val="600"/>
              </a:spcAft>
              <a:buNone/>
            </a:pPr>
            <a:endParaRPr lang="fr-FR" sz="1200" dirty="0">
              <a:latin typeface="Calibri"/>
              <a:ea typeface="Calibri"/>
              <a:cs typeface="Calibri"/>
              <a:sym typeface="Calibri"/>
            </a:endParaRPr>
          </a:p>
          <a:p>
            <a:pPr marL="0" lvl="0" indent="0" algn="l" rtl="0">
              <a:spcBef>
                <a:spcPts val="600"/>
              </a:spcBef>
              <a:spcAft>
                <a:spcPts val="600"/>
              </a:spcAft>
              <a:buNone/>
            </a:pPr>
            <a:r>
              <a:rPr lang="fr-FR" sz="1200" dirty="0">
                <a:latin typeface="Calibri"/>
                <a:ea typeface="Calibri"/>
                <a:cs typeface="Calibri"/>
                <a:sym typeface="Calibri"/>
              </a:rPr>
              <a:t>Volume rendering </a:t>
            </a:r>
            <a:r>
              <a:rPr lang="fr-FR" sz="1200" dirty="0" err="1">
                <a:latin typeface="Calibri"/>
                <a:ea typeface="Calibri"/>
                <a:cs typeface="Calibri"/>
                <a:sym typeface="Calibri"/>
              </a:rPr>
              <a:t>consists</a:t>
            </a:r>
            <a:r>
              <a:rPr lang="fr-FR" sz="1200" dirty="0">
                <a:latin typeface="Calibri"/>
                <a:ea typeface="Calibri"/>
                <a:cs typeface="Calibri"/>
                <a:sym typeface="Calibri"/>
              </a:rPr>
              <a:t> of one or more </a:t>
            </a:r>
            <a:r>
              <a:rPr lang="fr-FR" sz="1200" dirty="0" err="1">
                <a:latin typeface="Calibri"/>
                <a:ea typeface="Calibri"/>
                <a:cs typeface="Calibri"/>
                <a:sym typeface="Calibri"/>
              </a:rPr>
              <a:t>fields</a:t>
            </a:r>
            <a:r>
              <a:rPr lang="fr-FR" sz="1200" dirty="0">
                <a:latin typeface="Calibri"/>
                <a:ea typeface="Calibri"/>
                <a:cs typeface="Calibri"/>
                <a:sym typeface="Calibri"/>
              </a:rPr>
              <a:t> in 3D -  the </a:t>
            </a:r>
            <a:r>
              <a:rPr lang="fr-FR" sz="1200" dirty="0" err="1">
                <a:latin typeface="Calibri"/>
                <a:ea typeface="Calibri"/>
                <a:cs typeface="Calibri"/>
                <a:sym typeface="Calibri"/>
              </a:rPr>
              <a:t>entire</a:t>
            </a:r>
            <a:r>
              <a:rPr lang="fr-FR" sz="1200" dirty="0">
                <a:latin typeface="Calibri"/>
                <a:ea typeface="Calibri"/>
                <a:cs typeface="Calibri"/>
                <a:sym typeface="Calibri"/>
              </a:rPr>
              <a:t> volume </a:t>
            </a:r>
            <a:r>
              <a:rPr lang="fr-FR" sz="1200" dirty="0" err="1">
                <a:latin typeface="Calibri"/>
                <a:ea typeface="Calibri"/>
                <a:cs typeface="Calibri"/>
                <a:sym typeface="Calibri"/>
              </a:rPr>
              <a:t>directly</a:t>
            </a:r>
            <a:r>
              <a:rPr lang="fr-FR" sz="1200" dirty="0">
                <a:latin typeface="Calibri"/>
                <a:ea typeface="Calibri"/>
                <a:cs typeface="Calibri"/>
                <a:sym typeface="Calibri"/>
              </a:rPr>
              <a:t>; </a:t>
            </a:r>
            <a:r>
              <a:rPr lang="fr-FR" sz="1200" dirty="0" err="1">
                <a:latin typeface="Calibri"/>
                <a:ea typeface="Calibri"/>
                <a:cs typeface="Calibri"/>
                <a:sym typeface="Calibri"/>
              </a:rPr>
              <a:t>less</a:t>
            </a:r>
            <a:r>
              <a:rPr lang="fr-FR" sz="1200" dirty="0">
                <a:latin typeface="Calibri"/>
                <a:ea typeface="Calibri"/>
                <a:cs typeface="Calibri"/>
                <a:sym typeface="Calibri"/>
              </a:rPr>
              <a:t> </a:t>
            </a:r>
            <a:r>
              <a:rPr lang="fr-FR" sz="1200" dirty="0" err="1">
                <a:latin typeface="Calibri"/>
                <a:ea typeface="Calibri"/>
                <a:cs typeface="Calibri"/>
                <a:sym typeface="Calibri"/>
              </a:rPr>
              <a:t>likely</a:t>
            </a:r>
            <a:r>
              <a:rPr lang="fr-FR" sz="1200" dirty="0">
                <a:latin typeface="Calibri"/>
                <a:ea typeface="Calibri"/>
                <a:cs typeface="Calibri"/>
                <a:sym typeface="Calibri"/>
              </a:rPr>
              <a:t> to </a:t>
            </a:r>
            <a:r>
              <a:rPr lang="fr-FR" sz="1200" dirty="0" err="1">
                <a:latin typeface="Calibri"/>
                <a:ea typeface="Calibri"/>
                <a:cs typeface="Calibri"/>
                <a:sym typeface="Calibri"/>
              </a:rPr>
              <a:t>be</a:t>
            </a:r>
            <a:r>
              <a:rPr lang="fr-FR" sz="1200" dirty="0">
                <a:latin typeface="Calibri"/>
                <a:ea typeface="Calibri"/>
                <a:cs typeface="Calibri"/>
                <a:sym typeface="Calibri"/>
              </a:rPr>
              <a:t> </a:t>
            </a:r>
            <a:r>
              <a:rPr lang="fr-FR" sz="1200" dirty="0" err="1">
                <a:latin typeface="Calibri"/>
                <a:ea typeface="Calibri"/>
                <a:cs typeface="Calibri"/>
                <a:sym typeface="Calibri"/>
              </a:rPr>
              <a:t>hidden</a:t>
            </a:r>
            <a:r>
              <a:rPr lang="fr-FR" sz="1200" dirty="0">
                <a:latin typeface="Calibri"/>
                <a:ea typeface="Calibri"/>
                <a:cs typeface="Calibri"/>
                <a:sym typeface="Calibri"/>
              </a:rPr>
              <a:t>,  good for </a:t>
            </a:r>
            <a:r>
              <a:rPr lang="fr-FR" sz="1200" dirty="0" err="1">
                <a:latin typeface="Calibri"/>
                <a:ea typeface="Calibri"/>
                <a:cs typeface="Calibri"/>
                <a:sym typeface="Calibri"/>
              </a:rPr>
              <a:t>objects</a:t>
            </a:r>
            <a:r>
              <a:rPr lang="fr-FR" sz="1200" dirty="0">
                <a:latin typeface="Calibri"/>
                <a:ea typeface="Calibri"/>
                <a:cs typeface="Calibri"/>
                <a:sym typeface="Calibri"/>
              </a:rPr>
              <a:t> </a:t>
            </a:r>
            <a:r>
              <a:rPr lang="fr-FR" sz="1200" dirty="0" err="1">
                <a:latin typeface="Calibri"/>
                <a:ea typeface="Calibri"/>
                <a:cs typeface="Calibri"/>
                <a:sym typeface="Calibri"/>
              </a:rPr>
              <a:t>with</a:t>
            </a:r>
            <a:r>
              <a:rPr lang="fr-FR" sz="1200" dirty="0">
                <a:latin typeface="Calibri"/>
                <a:ea typeface="Calibri"/>
                <a:cs typeface="Calibri"/>
                <a:sym typeface="Calibri"/>
              </a:rPr>
              <a:t> </a:t>
            </a:r>
            <a:r>
              <a:rPr lang="fr-FR" sz="1200" dirty="0" err="1">
                <a:latin typeface="Calibri"/>
                <a:ea typeface="Calibri"/>
                <a:cs typeface="Calibri"/>
                <a:sym typeface="Calibri"/>
              </a:rPr>
              <a:t>complex</a:t>
            </a:r>
            <a:r>
              <a:rPr lang="fr-FR" sz="1200" dirty="0">
                <a:latin typeface="Calibri"/>
                <a:ea typeface="Calibri"/>
                <a:cs typeface="Calibri"/>
                <a:sym typeface="Calibri"/>
              </a:rPr>
              <a:t> </a:t>
            </a:r>
            <a:r>
              <a:rPr lang="fr-FR" sz="1200" dirty="0" err="1">
                <a:latin typeface="Calibri"/>
                <a:ea typeface="Calibri"/>
                <a:cs typeface="Calibri"/>
                <a:sym typeface="Calibri"/>
              </a:rPr>
              <a:t>interior</a:t>
            </a:r>
            <a:r>
              <a:rPr lang="fr-FR" sz="1200" dirty="0">
                <a:latin typeface="Calibri"/>
                <a:ea typeface="Calibri"/>
                <a:cs typeface="Calibri"/>
                <a:sym typeface="Calibri"/>
              </a:rPr>
              <a:t> structure and no </a:t>
            </a:r>
            <a:r>
              <a:rPr lang="fr-FR" sz="1200" dirty="0" err="1">
                <a:latin typeface="Calibri"/>
                <a:ea typeface="Calibri"/>
                <a:cs typeface="Calibri"/>
                <a:sym typeface="Calibri"/>
              </a:rPr>
              <a:t>solid</a:t>
            </a:r>
            <a:r>
              <a:rPr lang="fr-FR" sz="1200" dirty="0">
                <a:latin typeface="Calibri"/>
                <a:ea typeface="Calibri"/>
                <a:cs typeface="Calibri"/>
                <a:sym typeface="Calibri"/>
              </a:rPr>
              <a:t> </a:t>
            </a:r>
            <a:r>
              <a:rPr lang="fr-FR" sz="1200" dirty="0" err="1">
                <a:latin typeface="Calibri"/>
                <a:ea typeface="Calibri"/>
                <a:cs typeface="Calibri"/>
                <a:sym typeface="Calibri"/>
              </a:rPr>
              <a:t>boundaries</a:t>
            </a:r>
            <a:r>
              <a:rPr lang="fr-FR" sz="1200" dirty="0">
                <a:latin typeface="Calibri"/>
                <a:ea typeface="Calibri"/>
                <a:cs typeface="Calibri"/>
                <a:sym typeface="Calibri"/>
              </a:rPr>
              <a:t> plus </a:t>
            </a:r>
            <a:r>
              <a:rPr lang="fr-FR" sz="1200" dirty="0" err="1">
                <a:latin typeface="Calibri"/>
                <a:ea typeface="Calibri"/>
                <a:cs typeface="Calibri"/>
                <a:sym typeface="Calibri"/>
              </a:rPr>
              <a:t>transparency</a:t>
            </a:r>
            <a:r>
              <a:rPr lang="fr-FR" sz="1200" dirty="0">
                <a:latin typeface="Calibri"/>
                <a:ea typeface="Calibri"/>
                <a:cs typeface="Calibri"/>
                <a:sym typeface="Calibri"/>
              </a:rPr>
              <a:t> and </a:t>
            </a:r>
            <a:r>
              <a:rPr lang="fr-FR" sz="1200" dirty="0" err="1">
                <a:latin typeface="Calibri"/>
                <a:ea typeface="Calibri"/>
                <a:cs typeface="Calibri"/>
                <a:sym typeface="Calibri"/>
              </a:rPr>
              <a:t>color</a:t>
            </a:r>
            <a:r>
              <a:rPr lang="fr-FR" sz="1200" dirty="0">
                <a:latin typeface="Calibri"/>
                <a:ea typeface="Calibri"/>
                <a:cs typeface="Calibri"/>
                <a:sym typeface="Calibri"/>
              </a:rPr>
              <a:t> options  - </a:t>
            </a:r>
            <a:r>
              <a:rPr lang="fr-FR" sz="1200" dirty="0" err="1">
                <a:latin typeface="Calibri"/>
                <a:ea typeface="Calibri"/>
                <a:cs typeface="Calibri"/>
                <a:sym typeface="Calibri"/>
              </a:rPr>
              <a:t>cannot</a:t>
            </a:r>
            <a:r>
              <a:rPr lang="fr-FR" sz="1200" dirty="0">
                <a:latin typeface="Calibri"/>
                <a:ea typeface="Calibri"/>
                <a:cs typeface="Calibri"/>
                <a:sym typeface="Calibri"/>
              </a:rPr>
              <a:t> </a:t>
            </a:r>
            <a:r>
              <a:rPr lang="fr-FR" sz="1200" dirty="0" err="1">
                <a:latin typeface="Calibri"/>
                <a:ea typeface="Calibri"/>
                <a:cs typeface="Calibri"/>
                <a:sym typeface="Calibri"/>
              </a:rPr>
              <a:t>be</a:t>
            </a:r>
            <a:r>
              <a:rPr lang="fr-FR" sz="1200" dirty="0">
                <a:latin typeface="Calibri"/>
                <a:ea typeface="Calibri"/>
                <a:cs typeface="Calibri"/>
                <a:sym typeface="Calibri"/>
              </a:rPr>
              <a:t> exportable – more </a:t>
            </a:r>
            <a:r>
              <a:rPr lang="fr-FR" sz="1200" dirty="0" err="1">
                <a:latin typeface="Calibri"/>
                <a:ea typeface="Calibri"/>
                <a:cs typeface="Calibri"/>
                <a:sym typeface="Calibri"/>
              </a:rPr>
              <a:t>realistc</a:t>
            </a:r>
            <a:endParaRPr lang="fr-FR" sz="1200" dirty="0">
              <a:latin typeface="Calibri"/>
              <a:ea typeface="Calibri"/>
              <a:cs typeface="Calibri"/>
              <a:sym typeface="Calibri"/>
            </a:endParaRPr>
          </a:p>
          <a:p>
            <a:pPr marL="0" lvl="0" indent="0" algn="l" rtl="0">
              <a:spcBef>
                <a:spcPts val="600"/>
              </a:spcBef>
              <a:spcAft>
                <a:spcPts val="600"/>
              </a:spcAft>
              <a:buNone/>
            </a:pPr>
            <a:endParaRPr lang="fr-FR" sz="1200" dirty="0">
              <a:latin typeface="Calibri"/>
              <a:ea typeface="Calibri"/>
              <a:cs typeface="Calibri"/>
              <a:sym typeface="Calibri"/>
            </a:endParaRPr>
          </a:p>
          <a:p>
            <a:pPr marL="0" lvl="0" indent="0" algn="l" rtl="0">
              <a:spcBef>
                <a:spcPts val="600"/>
              </a:spcBef>
              <a:spcAft>
                <a:spcPts val="600"/>
              </a:spcAft>
              <a:buNone/>
            </a:pPr>
            <a:r>
              <a:rPr lang="fr-FR" sz="1200" dirty="0" err="1">
                <a:latin typeface="Calibri"/>
                <a:ea typeface="Calibri"/>
                <a:cs typeface="Calibri"/>
                <a:sym typeface="Calibri"/>
              </a:rPr>
              <a:t>When</a:t>
            </a:r>
            <a:r>
              <a:rPr lang="fr-FR" sz="1200" dirty="0">
                <a:latin typeface="Calibri"/>
                <a:ea typeface="Calibri"/>
                <a:cs typeface="Calibri"/>
                <a:sym typeface="Calibri"/>
              </a:rPr>
              <a:t> </a:t>
            </a:r>
            <a:r>
              <a:rPr lang="fr-FR" sz="1200" dirty="0" err="1">
                <a:latin typeface="Calibri"/>
                <a:ea typeface="Calibri"/>
                <a:cs typeface="Calibri"/>
                <a:sym typeface="Calibri"/>
              </a:rPr>
              <a:t>comparing</a:t>
            </a:r>
            <a:r>
              <a:rPr lang="fr-FR" sz="1200" dirty="0">
                <a:latin typeface="Calibri"/>
                <a:ea typeface="Calibri"/>
                <a:cs typeface="Calibri"/>
                <a:sym typeface="Calibri"/>
              </a:rPr>
              <a:t> - This can </a:t>
            </a:r>
            <a:r>
              <a:rPr lang="fr-FR" sz="1200" dirty="0" err="1">
                <a:latin typeface="Calibri"/>
                <a:ea typeface="Calibri"/>
                <a:cs typeface="Calibri"/>
                <a:sym typeface="Calibri"/>
              </a:rPr>
              <a:t>result</a:t>
            </a:r>
            <a:r>
              <a:rPr lang="fr-FR" sz="1200" dirty="0">
                <a:latin typeface="Calibri"/>
                <a:ea typeface="Calibri"/>
                <a:cs typeface="Calibri"/>
                <a:sym typeface="Calibri"/>
              </a:rPr>
              <a:t> in false positives or false négatives - </a:t>
            </a:r>
            <a:r>
              <a:rPr lang="fr-FR" sz="1200" dirty="0" err="1">
                <a:latin typeface="Calibri"/>
                <a:ea typeface="Calibri"/>
                <a:cs typeface="Calibri"/>
                <a:sym typeface="Calibri"/>
              </a:rPr>
              <a:t>Given</a:t>
            </a:r>
            <a:r>
              <a:rPr lang="fr-FR" sz="1200" dirty="0">
                <a:latin typeface="Calibri"/>
                <a:ea typeface="Calibri"/>
                <a:cs typeface="Calibri"/>
                <a:sym typeface="Calibri"/>
              </a:rPr>
              <a:t> a </a:t>
            </a:r>
            <a:r>
              <a:rPr lang="fr-FR" sz="1200" dirty="0" err="1">
                <a:latin typeface="Calibri"/>
                <a:ea typeface="Calibri"/>
                <a:cs typeface="Calibri"/>
                <a:sym typeface="Calibri"/>
              </a:rPr>
              <a:t>choice</a:t>
            </a:r>
            <a:r>
              <a:rPr lang="fr-FR" sz="1200" dirty="0">
                <a:latin typeface="Calibri"/>
                <a:ea typeface="Calibri"/>
                <a:cs typeface="Calibri"/>
                <a:sym typeface="Calibri"/>
              </a:rPr>
              <a:t>, </a:t>
            </a:r>
            <a:r>
              <a:rPr lang="fr-FR" sz="1200" dirty="0" err="1">
                <a:latin typeface="Calibri"/>
                <a:ea typeface="Calibri"/>
                <a:cs typeface="Calibri"/>
                <a:sym typeface="Calibri"/>
              </a:rPr>
              <a:t>preference</a:t>
            </a:r>
            <a:r>
              <a:rPr lang="fr-FR" sz="1200" dirty="0">
                <a:latin typeface="Calibri"/>
                <a:ea typeface="Calibri"/>
                <a:cs typeface="Calibri"/>
                <a:sym typeface="Calibri"/>
              </a:rPr>
              <a:t> </a:t>
            </a:r>
            <a:r>
              <a:rPr lang="fr-FR" sz="1200" dirty="0" err="1">
                <a:latin typeface="Calibri"/>
                <a:ea typeface="Calibri"/>
                <a:cs typeface="Calibri"/>
                <a:sym typeface="Calibri"/>
              </a:rPr>
              <a:t>leans</a:t>
            </a:r>
            <a:r>
              <a:rPr lang="fr-FR" sz="1200" dirty="0">
                <a:latin typeface="Calibri"/>
                <a:ea typeface="Calibri"/>
                <a:cs typeface="Calibri"/>
                <a:sym typeface="Calibri"/>
              </a:rPr>
              <a:t> </a:t>
            </a:r>
            <a:r>
              <a:rPr lang="fr-FR" sz="1200" dirty="0" err="1">
                <a:latin typeface="Calibri"/>
                <a:ea typeface="Calibri"/>
                <a:cs typeface="Calibri"/>
                <a:sym typeface="Calibri"/>
              </a:rPr>
              <a:t>toward</a:t>
            </a:r>
            <a:r>
              <a:rPr lang="fr-FR" sz="1200" dirty="0">
                <a:latin typeface="Calibri"/>
                <a:ea typeface="Calibri"/>
                <a:cs typeface="Calibri"/>
                <a:sym typeface="Calibri"/>
              </a:rPr>
              <a:t> volume rendering.</a:t>
            </a:r>
            <a:endParaRPr sz="1200" dirty="0">
              <a:latin typeface="Calibri"/>
              <a:ea typeface="Calibri"/>
              <a:cs typeface="Calibri"/>
              <a:sym typeface="Calibri"/>
            </a:endParaRPr>
          </a:p>
        </p:txBody>
      </p:sp>
      <p:sp>
        <p:nvSpPr>
          <p:cNvPr id="258" name="Google Shape;258;p8: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a:t>Selecting an isosurface segmentation technique, consider the specific characteristics of dataset, depending on noise levels, data resolution, and the complexity of the structures.</a:t>
            </a:r>
            <a:endParaRPr sz="400"/>
          </a:p>
        </p:txBody>
      </p:sp>
      <p:sp>
        <p:nvSpPr>
          <p:cNvPr id="274" name="Google Shape;274;p9:notes"/>
          <p:cNvSpPr>
            <a:spLocks noGrp="1" noRot="1" noChangeAspect="1"/>
          </p:cNvSpPr>
          <p:nvPr>
            <p:ph type="sldImg" idx="2"/>
          </p:nvPr>
        </p:nvSpPr>
        <p:spPr>
          <a:xfrm>
            <a:off x="764704" y="899592"/>
            <a:ext cx="5560412" cy="312773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671097d86_1_21: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endParaRPr sz="400" dirty="0"/>
          </a:p>
        </p:txBody>
      </p:sp>
      <p:sp>
        <p:nvSpPr>
          <p:cNvPr id="286" name="Google Shape;286;g2a671097d86_1_21: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sp>
        <p:nvSpPr>
          <p:cNvPr id="299" name="Google Shape;299;p10:notes"/>
          <p:cNvSpPr>
            <a:spLocks noGrp="1" noRot="1" noChangeAspect="1"/>
          </p:cNvSpPr>
          <p:nvPr>
            <p:ph type="sldImg" idx="2"/>
          </p:nvPr>
        </p:nvSpPr>
        <p:spPr>
          <a:xfrm>
            <a:off x="764704" y="899592"/>
            <a:ext cx="5560412" cy="312773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57b1bae98_0_13: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57b1bae98_0_13: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sp>
        <p:nvSpPr>
          <p:cNvPr id="309" name="Google Shape;309;g2a57b1bae98_0_13: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fr-FR"/>
              <a:t>Thanks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57b1bae98_0_0: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57b1bae98_0_0: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
        <p:nvSpPr>
          <p:cNvPr id="316" name="Google Shape;316;g2a57b1bae98_0_0: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fr-FR" sz="1200">
                <a:latin typeface="Calibri"/>
                <a:ea typeface="Calibri"/>
                <a:cs typeface="Calibri"/>
                <a:sym typeface="Calibri"/>
              </a:rPr>
              <a:t>To summary the Pre-processing steps used were </a:t>
            </a:r>
            <a:r>
              <a:rPr lang="fr-FR" sz="1200">
                <a:highlight>
                  <a:srgbClr val="FFFF00"/>
                </a:highlight>
                <a:latin typeface="Calibri"/>
                <a:ea typeface="Calibri"/>
                <a:cs typeface="Calibri"/>
                <a:sym typeface="Calibri"/>
              </a:rPr>
              <a:t>– Read slide!</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dirty="0" err="1">
                <a:latin typeface="Calibri"/>
                <a:ea typeface="Calibri"/>
                <a:cs typeface="Calibri"/>
                <a:sym typeface="Calibri"/>
              </a:rPr>
              <a:t>displaying</a:t>
            </a:r>
            <a:r>
              <a:rPr lang="fr-FR" sz="1200" dirty="0">
                <a:latin typeface="Calibri"/>
                <a:ea typeface="Calibri"/>
                <a:cs typeface="Calibri"/>
                <a:sym typeface="Calibri"/>
              </a:rPr>
              <a:t> - DICOM </a:t>
            </a:r>
            <a:r>
              <a:rPr lang="fr-FR" sz="1200" dirty="0" err="1">
                <a:latin typeface="Calibri"/>
                <a:ea typeface="Calibri"/>
                <a:cs typeface="Calibri"/>
                <a:sym typeface="Calibri"/>
              </a:rPr>
              <a:t>dataset</a:t>
            </a:r>
            <a:r>
              <a:rPr lang="fr-FR" sz="1200" dirty="0">
                <a:latin typeface="Calibri"/>
                <a:ea typeface="Calibri"/>
                <a:cs typeface="Calibri"/>
                <a:sym typeface="Calibri"/>
              </a:rPr>
              <a:t> in an Isosurface and point cloud </a:t>
            </a:r>
            <a:r>
              <a:rPr lang="fr-FR" sz="1200" dirty="0" err="1">
                <a:latin typeface="Calibri"/>
                <a:ea typeface="Calibri"/>
                <a:cs typeface="Calibri"/>
                <a:sym typeface="Calibri"/>
              </a:rPr>
              <a:t>viewers</a:t>
            </a:r>
            <a:r>
              <a:rPr lang="fr-FR" sz="1200" dirty="0">
                <a:latin typeface="Calibri"/>
                <a:ea typeface="Calibri"/>
                <a:cs typeface="Calibri"/>
                <a:sym typeface="Calibri"/>
              </a:rPr>
              <a:t> +  surface rendering techniques - </a:t>
            </a:r>
            <a:r>
              <a:rPr lang="fr-FR" sz="1200" dirty="0" err="1">
                <a:latin typeface="Calibri"/>
                <a:ea typeface="Calibri"/>
                <a:cs typeface="Calibri"/>
                <a:sym typeface="Calibri"/>
              </a:rPr>
              <a:t>preprocessing</a:t>
            </a:r>
            <a:r>
              <a:rPr lang="fr-FR" sz="1200" dirty="0">
                <a:latin typeface="Calibri"/>
                <a:ea typeface="Calibri"/>
                <a:cs typeface="Calibri"/>
                <a:sym typeface="Calibri"/>
              </a:rPr>
              <a:t> </a:t>
            </a:r>
            <a:r>
              <a:rPr lang="fr-FR" sz="1200" dirty="0" err="1">
                <a:latin typeface="Calibri"/>
                <a:ea typeface="Calibri"/>
                <a:cs typeface="Calibri"/>
                <a:sym typeface="Calibri"/>
              </a:rPr>
              <a:t>steps</a:t>
            </a:r>
            <a:r>
              <a:rPr lang="fr-FR" sz="1200" dirty="0">
                <a:latin typeface="Calibri"/>
                <a:ea typeface="Calibri"/>
                <a:cs typeface="Calibri"/>
                <a:sym typeface="Calibri"/>
              </a:rPr>
              <a:t>. To end up </a:t>
            </a:r>
            <a:r>
              <a:rPr lang="fr-FR" sz="1200" dirty="0" err="1">
                <a:latin typeface="Calibri"/>
                <a:ea typeface="Calibri"/>
                <a:cs typeface="Calibri"/>
                <a:sym typeface="Calibri"/>
              </a:rPr>
              <a:t>comparing</a:t>
            </a:r>
            <a:r>
              <a:rPr lang="fr-FR" sz="1200" dirty="0">
                <a:latin typeface="Calibri"/>
                <a:ea typeface="Calibri"/>
                <a:cs typeface="Calibri"/>
                <a:sym typeface="Calibri"/>
              </a:rPr>
              <a:t> - volume rendering </a:t>
            </a:r>
            <a:r>
              <a:rPr lang="fr-FR" sz="1200" dirty="0" err="1">
                <a:latin typeface="Calibri"/>
                <a:ea typeface="Calibri"/>
                <a:cs typeface="Calibri"/>
                <a:sym typeface="Calibri"/>
              </a:rPr>
              <a:t>visualization</a:t>
            </a:r>
            <a:r>
              <a:rPr lang="fr-FR" sz="1200" dirty="0">
                <a:latin typeface="Calibri"/>
                <a:ea typeface="Calibri"/>
                <a:cs typeface="Calibri"/>
                <a:sym typeface="Calibri"/>
              </a:rPr>
              <a:t>.</a:t>
            </a:r>
            <a:endParaRPr sz="1200" dirty="0">
              <a:latin typeface="Calibri"/>
              <a:ea typeface="Calibri"/>
              <a:cs typeface="Calibri"/>
              <a:sym typeface="Calibri"/>
            </a:endParaRPr>
          </a:p>
          <a:p>
            <a:pPr marL="0" lvl="0" indent="0" algn="l" rtl="0">
              <a:spcBef>
                <a:spcPts val="600"/>
              </a:spcBef>
              <a:spcAft>
                <a:spcPts val="600"/>
              </a:spcAft>
              <a:buNone/>
            </a:pPr>
            <a:endParaRPr sz="1200" dirty="0">
              <a:latin typeface="Calibri"/>
              <a:ea typeface="Calibri"/>
              <a:cs typeface="Calibri"/>
              <a:sym typeface="Calibri"/>
            </a:endParaRPr>
          </a:p>
        </p:txBody>
      </p:sp>
      <p:sp>
        <p:nvSpPr>
          <p:cNvPr id="95" name="Google Shape;95;p3: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6316041fe_1_53: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a6316041fe_1_53: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
        <p:nvSpPr>
          <p:cNvPr id="324" name="Google Shape;324;g2a6316041fe_1_53: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139700" lvl="0" indent="0" algn="l" rtl="0">
              <a:lnSpc>
                <a:spcPct val="128600"/>
              </a:lnSpc>
              <a:spcBef>
                <a:spcPts val="800"/>
              </a:spcBef>
              <a:spcAft>
                <a:spcPts val="0"/>
              </a:spcAft>
              <a:buNone/>
            </a:pPr>
            <a:r>
              <a:rPr lang="fr-FR" sz="1050">
                <a:solidFill>
                  <a:srgbClr val="212121"/>
                </a:solidFill>
                <a:highlight>
                  <a:srgbClr val="F5F5F5"/>
                </a:highlight>
                <a:latin typeface="Courier New"/>
                <a:ea typeface="Courier New"/>
                <a:cs typeface="Courier New"/>
                <a:sym typeface="Courier New"/>
              </a:rPr>
              <a:t>% colormap has three channels.  We set the green and blue channel to be zero </a:t>
            </a:r>
            <a:endParaRPr sz="1050">
              <a:solidFill>
                <a:srgbClr val="212121"/>
              </a:solidFill>
              <a:highlight>
                <a:srgbClr val="F5F5F5"/>
              </a:highlight>
              <a:latin typeface="Courier New"/>
              <a:ea typeface="Courier New"/>
              <a:cs typeface="Courier New"/>
              <a:sym typeface="Courier New"/>
            </a:endParaRPr>
          </a:p>
          <a:p>
            <a:pPr marL="139700" lvl="0" indent="0" algn="l" rtl="0">
              <a:lnSpc>
                <a:spcPct val="128600"/>
              </a:lnSpc>
              <a:spcBef>
                <a:spcPts val="800"/>
              </a:spcBef>
              <a:spcAft>
                <a:spcPts val="0"/>
              </a:spcAft>
              <a:buNone/>
            </a:pPr>
            <a:r>
              <a:rPr lang="fr-FR" sz="1050">
                <a:solidFill>
                  <a:srgbClr val="212121"/>
                </a:solidFill>
                <a:highlight>
                  <a:srgbClr val="F5F5F5"/>
                </a:highlight>
                <a:latin typeface="Courier New"/>
                <a:ea typeface="Courier New"/>
                <a:cs typeface="Courier New"/>
                <a:sym typeface="Courier New"/>
              </a:rPr>
              <a:t>% using this colormap, we can </a:t>
            </a:r>
            <a:r>
              <a:rPr lang="fr-FR" sz="1050">
                <a:solidFill>
                  <a:srgbClr val="008013"/>
                </a:solidFill>
                <a:highlight>
                  <a:srgbClr val="F5F5F5"/>
                </a:highlight>
                <a:latin typeface="Courier New"/>
                <a:ea typeface="Courier New"/>
                <a:cs typeface="Courier New"/>
                <a:sym typeface="Courier New"/>
              </a:rPr>
              <a:t>render higher intensity values in red</a:t>
            </a:r>
            <a:endParaRPr sz="1050">
              <a:solidFill>
                <a:srgbClr val="008013"/>
              </a:solidFill>
              <a:highlight>
                <a:srgbClr val="F5F5F5"/>
              </a:highlight>
              <a:latin typeface="Courier New"/>
              <a:ea typeface="Courier New"/>
              <a:cs typeface="Courier New"/>
              <a:sym typeface="Courier New"/>
            </a:endParaRPr>
          </a:p>
          <a:p>
            <a:pPr marL="139700" lvl="0" indent="0" algn="l" rtl="0">
              <a:lnSpc>
                <a:spcPct val="128600"/>
              </a:lnSpc>
              <a:spcBef>
                <a:spcPts val="800"/>
              </a:spcBef>
              <a:spcAft>
                <a:spcPts val="800"/>
              </a:spcAft>
              <a:buClr>
                <a:schemeClr val="dk1"/>
              </a:buClr>
              <a:buSzPts val="1100"/>
              <a:buFont typeface="Arial"/>
              <a:buNone/>
            </a:pPr>
            <a:endParaRPr sz="1050">
              <a:solidFill>
                <a:srgbClr val="212121"/>
              </a:solidFill>
              <a:highlight>
                <a:srgbClr val="F5F5F5"/>
              </a:highlight>
              <a:latin typeface="Courier New"/>
              <a:ea typeface="Courier New"/>
              <a:cs typeface="Courier New"/>
              <a:sym typeface="Courier Ne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8e646e108a_0_9: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8e646e108a_0_9: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sp>
        <p:nvSpPr>
          <p:cNvPr id="332" name="Google Shape;332;g28e646e108a_0_9: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a57b1bae98_0_28: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a57b1bae98_0_28: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
        <p:nvSpPr>
          <p:cNvPr id="108" name="Google Shape;108;g2a57b1bae98_0_28: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dirty="0" err="1">
                <a:latin typeface="Calibri"/>
                <a:ea typeface="Calibri"/>
                <a:cs typeface="Calibri"/>
                <a:sym typeface="Calibri"/>
              </a:rPr>
              <a:t>Visualization</a:t>
            </a:r>
            <a:r>
              <a:rPr lang="fr-FR" sz="1200" dirty="0">
                <a:latin typeface="Calibri"/>
                <a:ea typeface="Calibri"/>
                <a:cs typeface="Calibri"/>
                <a:sym typeface="Calibri"/>
              </a:rPr>
              <a:t> </a:t>
            </a:r>
            <a:r>
              <a:rPr lang="fr-FR" sz="1200" dirty="0" err="1">
                <a:latin typeface="Calibri"/>
                <a:ea typeface="Calibri"/>
                <a:cs typeface="Calibri"/>
                <a:sym typeface="Calibri"/>
              </a:rPr>
              <a:t>is</a:t>
            </a:r>
            <a:r>
              <a:rPr lang="fr-FR" sz="1200" dirty="0">
                <a:latin typeface="Calibri"/>
                <a:ea typeface="Calibri"/>
                <a:cs typeface="Calibri"/>
                <a:sym typeface="Calibri"/>
              </a:rPr>
              <a:t> </a:t>
            </a:r>
            <a:r>
              <a:rPr lang="fr-FR" sz="1200" dirty="0" err="1">
                <a:latin typeface="Calibri"/>
                <a:ea typeface="Calibri"/>
                <a:cs typeface="Calibri"/>
                <a:sym typeface="Calibri"/>
              </a:rPr>
              <a:t>very</a:t>
            </a:r>
            <a:r>
              <a:rPr lang="fr-FR" sz="1200" dirty="0">
                <a:latin typeface="Calibri"/>
                <a:ea typeface="Calibri"/>
                <a:cs typeface="Calibri"/>
                <a:sym typeface="Calibri"/>
              </a:rPr>
              <a:t> important in </a:t>
            </a:r>
            <a:r>
              <a:rPr lang="fr-FR" sz="1200" dirty="0" err="1">
                <a:latin typeface="Calibri"/>
                <a:ea typeface="Calibri"/>
                <a:cs typeface="Calibri"/>
                <a:sym typeface="Calibri"/>
              </a:rPr>
              <a:t>medicine</a:t>
            </a:r>
            <a:r>
              <a:rPr lang="fr-FR" sz="1200" dirty="0">
                <a:latin typeface="Calibri"/>
                <a:ea typeface="Calibri"/>
                <a:cs typeface="Calibri"/>
                <a:sym typeface="Calibri"/>
              </a:rPr>
              <a:t>, </a:t>
            </a:r>
            <a:r>
              <a:rPr lang="fr-FR" sz="1200" dirty="0" err="1">
                <a:latin typeface="Calibri"/>
                <a:ea typeface="Calibri"/>
                <a:cs typeface="Calibri"/>
                <a:sym typeface="Calibri"/>
              </a:rPr>
              <a:t>generally</a:t>
            </a:r>
            <a:r>
              <a:rPr lang="fr-FR" sz="1200" dirty="0">
                <a:latin typeface="Calibri"/>
                <a:ea typeface="Calibri"/>
                <a:cs typeface="Calibri"/>
                <a:sym typeface="Calibri"/>
              </a:rPr>
              <a:t> in patient care. </a:t>
            </a:r>
            <a:r>
              <a:rPr lang="fr-FR" sz="1200" dirty="0" err="1">
                <a:latin typeface="Calibri"/>
                <a:ea typeface="Calibri"/>
                <a:cs typeface="Calibri"/>
                <a:sym typeface="Calibri"/>
              </a:rPr>
              <a:t>Since</a:t>
            </a:r>
            <a:r>
              <a:rPr lang="fr-FR" sz="1200" dirty="0">
                <a:latin typeface="Calibri"/>
                <a:ea typeface="Calibri"/>
                <a:cs typeface="Calibri"/>
                <a:sym typeface="Calibri"/>
              </a:rPr>
              <a:t> </a:t>
            </a:r>
            <a:r>
              <a:rPr lang="fr-FR" sz="1200" dirty="0" err="1">
                <a:latin typeface="Calibri"/>
                <a:ea typeface="Calibri"/>
                <a:cs typeface="Calibri"/>
                <a:sym typeface="Calibri"/>
              </a:rPr>
              <a:t>it</a:t>
            </a:r>
            <a:r>
              <a:rPr lang="fr-FR" sz="1200" dirty="0">
                <a:latin typeface="Calibri"/>
                <a:ea typeface="Calibri"/>
                <a:cs typeface="Calibri"/>
                <a:sym typeface="Calibri"/>
              </a:rPr>
              <a:t> </a:t>
            </a:r>
            <a:r>
              <a:rPr lang="fr-FR" sz="1200" dirty="0" err="1">
                <a:latin typeface="Calibri"/>
                <a:ea typeface="Calibri"/>
                <a:cs typeface="Calibri"/>
                <a:sym typeface="Calibri"/>
              </a:rPr>
              <a:t>is</a:t>
            </a:r>
            <a:r>
              <a:rPr lang="fr-FR" sz="1200" dirty="0">
                <a:latin typeface="Calibri"/>
                <a:ea typeface="Calibri"/>
                <a:cs typeface="Calibri"/>
                <a:sym typeface="Calibri"/>
              </a:rPr>
              <a:t> an </a:t>
            </a:r>
            <a:r>
              <a:rPr lang="fr-FR" sz="1200" dirty="0" err="1">
                <a:latin typeface="Calibri"/>
                <a:ea typeface="Calibri"/>
                <a:cs typeface="Calibri"/>
                <a:sym typeface="Calibri"/>
              </a:rPr>
              <a:t>interplay</a:t>
            </a:r>
            <a:r>
              <a:rPr lang="fr-FR" sz="1200" dirty="0">
                <a:latin typeface="Calibri"/>
                <a:ea typeface="Calibri"/>
                <a:cs typeface="Calibri"/>
                <a:sym typeface="Calibri"/>
              </a:rPr>
              <a:t> of data and design </a:t>
            </a:r>
            <a:r>
              <a:rPr lang="fr-FR" sz="1200" dirty="0" err="1">
                <a:latin typeface="Calibri"/>
                <a:ea typeface="Calibri"/>
                <a:cs typeface="Calibri"/>
                <a:sym typeface="Calibri"/>
              </a:rPr>
              <a:t>is</a:t>
            </a:r>
            <a:r>
              <a:rPr lang="fr-FR" sz="1200" dirty="0">
                <a:latin typeface="Calibri"/>
                <a:ea typeface="Calibri"/>
                <a:cs typeface="Calibri"/>
                <a:sym typeface="Calibri"/>
              </a:rPr>
              <a:t> </a:t>
            </a:r>
            <a:r>
              <a:rPr lang="fr-FR" sz="1200" dirty="0" err="1">
                <a:latin typeface="Calibri"/>
                <a:ea typeface="Calibri"/>
                <a:cs typeface="Calibri"/>
                <a:sym typeface="Calibri"/>
              </a:rPr>
              <a:t>used</a:t>
            </a:r>
            <a:r>
              <a:rPr lang="fr-FR" sz="1200" dirty="0">
                <a:latin typeface="Calibri"/>
                <a:ea typeface="Calibri"/>
                <a:cs typeface="Calibri"/>
                <a:sym typeface="Calibri"/>
              </a:rPr>
              <a:t> to </a:t>
            </a:r>
            <a:r>
              <a:rPr lang="fr-FR" sz="1200" dirty="0" err="1">
                <a:latin typeface="Calibri"/>
                <a:ea typeface="Calibri"/>
                <a:cs typeface="Calibri"/>
                <a:sym typeface="Calibri"/>
              </a:rPr>
              <a:t>communicate</a:t>
            </a:r>
            <a:r>
              <a:rPr lang="fr-FR" sz="1200" dirty="0">
                <a:latin typeface="Calibri"/>
                <a:ea typeface="Calibri"/>
                <a:cs typeface="Calibri"/>
                <a:sym typeface="Calibri"/>
              </a:rPr>
              <a:t> data, </a:t>
            </a:r>
            <a:r>
              <a:rPr lang="fr-FR" sz="1200" dirty="0" err="1">
                <a:latin typeface="Calibri"/>
                <a:ea typeface="Calibri"/>
                <a:cs typeface="Calibri"/>
                <a:sym typeface="Calibri"/>
              </a:rPr>
              <a:t>it</a:t>
            </a:r>
            <a:r>
              <a:rPr lang="fr-FR" sz="1200" dirty="0">
                <a:latin typeface="Calibri"/>
                <a:ea typeface="Calibri"/>
                <a:cs typeface="Calibri"/>
                <a:sym typeface="Calibri"/>
              </a:rPr>
              <a:t> must </a:t>
            </a:r>
            <a:r>
              <a:rPr lang="fr-FR" sz="1200" dirty="0" err="1">
                <a:latin typeface="Calibri"/>
                <a:ea typeface="Calibri"/>
                <a:cs typeface="Calibri"/>
                <a:sym typeface="Calibri"/>
              </a:rPr>
              <a:t>be</a:t>
            </a:r>
            <a:r>
              <a:rPr lang="fr-FR" sz="1200" dirty="0">
                <a:latin typeface="Calibri"/>
                <a:ea typeface="Calibri"/>
                <a:cs typeface="Calibri"/>
                <a:sym typeface="Calibri"/>
              </a:rPr>
              <a:t> efficient and </a:t>
            </a:r>
            <a:r>
              <a:rPr lang="fr-FR" sz="1200" dirty="0" err="1">
                <a:latin typeface="Calibri"/>
                <a:ea typeface="Calibri"/>
                <a:cs typeface="Calibri"/>
                <a:sym typeface="Calibri"/>
              </a:rPr>
              <a:t>clear</a:t>
            </a:r>
            <a:r>
              <a:rPr lang="fr-FR" sz="1200" dirty="0">
                <a:latin typeface="Calibri"/>
                <a:ea typeface="Calibri"/>
                <a:cs typeface="Calibri"/>
                <a:sym typeface="Calibri"/>
              </a:rPr>
              <a:t> to do </a:t>
            </a:r>
            <a:r>
              <a:rPr lang="fr-FR" sz="1200" dirty="0" err="1">
                <a:latin typeface="Calibri"/>
                <a:ea typeface="Calibri"/>
                <a:cs typeface="Calibri"/>
                <a:sym typeface="Calibri"/>
              </a:rPr>
              <a:t>so</a:t>
            </a:r>
            <a:r>
              <a:rPr lang="fr-FR" sz="1200" dirty="0">
                <a:latin typeface="Calibri"/>
                <a:ea typeface="Calibri"/>
                <a:cs typeface="Calibri"/>
                <a:sym typeface="Calibri"/>
              </a:rPr>
              <a:t>. DATA (2D, 3D), </a:t>
            </a:r>
            <a:r>
              <a:rPr lang="fr-FR" sz="1200" dirty="0" err="1">
                <a:latin typeface="Calibri"/>
                <a:ea typeface="Calibri"/>
                <a:cs typeface="Calibri"/>
                <a:sym typeface="Calibri"/>
              </a:rPr>
              <a:t>it's</a:t>
            </a:r>
            <a:r>
              <a:rPr lang="fr-FR" sz="1200" dirty="0">
                <a:latin typeface="Calibri"/>
                <a:ea typeface="Calibri"/>
                <a:cs typeface="Calibri"/>
                <a:sym typeface="Calibri"/>
              </a:rPr>
              <a:t> </a:t>
            </a:r>
            <a:r>
              <a:rPr lang="fr-FR" sz="1200" dirty="0" err="1">
                <a:latin typeface="Calibri"/>
                <a:ea typeface="Calibri"/>
                <a:cs typeface="Calibri"/>
                <a:sym typeface="Calibri"/>
              </a:rPr>
              <a:t>purpose</a:t>
            </a:r>
            <a:r>
              <a:rPr lang="fr-FR" sz="1200" dirty="0">
                <a:latin typeface="Calibri"/>
                <a:ea typeface="Calibri"/>
                <a:cs typeface="Calibri"/>
                <a:sym typeface="Calibri"/>
              </a:rPr>
              <a:t> (display) and </a:t>
            </a:r>
            <a:r>
              <a:rPr lang="fr-FR" sz="1200" dirty="0" err="1">
                <a:latin typeface="Calibri"/>
                <a:ea typeface="Calibri"/>
                <a:cs typeface="Calibri"/>
                <a:sym typeface="Calibri"/>
              </a:rPr>
              <a:t>its</a:t>
            </a:r>
            <a:r>
              <a:rPr lang="fr-FR" sz="1200" dirty="0">
                <a:latin typeface="Calibri"/>
                <a:ea typeface="Calibri"/>
                <a:cs typeface="Calibri"/>
                <a:sym typeface="Calibri"/>
              </a:rPr>
              <a:t> </a:t>
            </a:r>
            <a:r>
              <a:rPr lang="fr-FR" sz="1200" dirty="0" err="1">
                <a:latin typeface="Calibri"/>
                <a:ea typeface="Calibri"/>
                <a:cs typeface="Calibri"/>
                <a:sym typeface="Calibri"/>
              </a:rPr>
              <a:t>visualization</a:t>
            </a:r>
            <a:r>
              <a:rPr lang="fr-FR" sz="1200" dirty="0">
                <a:latin typeface="Calibri"/>
                <a:ea typeface="Calibri"/>
                <a:cs typeface="Calibri"/>
                <a:sym typeface="Calibri"/>
              </a:rPr>
              <a:t> </a:t>
            </a:r>
            <a:r>
              <a:rPr lang="fr-FR" sz="1200" dirty="0" err="1">
                <a:latin typeface="Calibri"/>
                <a:ea typeface="Calibri"/>
                <a:cs typeface="Calibri"/>
                <a:sym typeface="Calibri"/>
              </a:rPr>
              <a:t>methods</a:t>
            </a:r>
            <a:r>
              <a:rPr lang="fr-FR" sz="1200" dirty="0">
                <a:latin typeface="Calibri"/>
                <a:ea typeface="Calibri"/>
                <a:cs typeface="Calibri"/>
                <a:sym typeface="Calibri"/>
              </a:rPr>
              <a:t>. And </a:t>
            </a:r>
            <a:r>
              <a:rPr lang="fr-FR" sz="1200" dirty="0" err="1">
                <a:latin typeface="Calibri"/>
                <a:ea typeface="Calibri"/>
                <a:cs typeface="Calibri"/>
                <a:sym typeface="Calibri"/>
              </a:rPr>
              <a:t>volumetric</a:t>
            </a:r>
            <a:r>
              <a:rPr lang="fr-FR" sz="1200" dirty="0">
                <a:latin typeface="Calibri"/>
                <a:ea typeface="Calibri"/>
                <a:cs typeface="Calibri"/>
                <a:sym typeface="Calibri"/>
              </a:rPr>
              <a:t> </a:t>
            </a:r>
            <a:r>
              <a:rPr lang="fr-FR" sz="1200" dirty="0" err="1">
                <a:latin typeface="Calibri"/>
                <a:ea typeface="Calibri"/>
                <a:cs typeface="Calibri"/>
                <a:sym typeface="Calibri"/>
              </a:rPr>
              <a:t>visualization</a:t>
            </a:r>
            <a:r>
              <a:rPr lang="fr-FR" sz="1200" dirty="0">
                <a:latin typeface="Calibri"/>
                <a:ea typeface="Calibri"/>
                <a:cs typeface="Calibri"/>
                <a:sym typeface="Calibri"/>
              </a:rPr>
              <a:t> -</a:t>
            </a:r>
            <a:r>
              <a:rPr lang="fr-FR" sz="1200" dirty="0" err="1">
                <a:latin typeface="Calibri"/>
                <a:ea typeface="Calibri"/>
                <a:cs typeface="Calibri"/>
                <a:sym typeface="Calibri"/>
              </a:rPr>
              <a:t>extract</a:t>
            </a:r>
            <a:r>
              <a:rPr lang="fr-FR" sz="1200" dirty="0">
                <a:latin typeface="Calibri"/>
                <a:ea typeface="Calibri"/>
                <a:cs typeface="Calibri"/>
                <a:sym typeface="Calibri"/>
              </a:rPr>
              <a:t> </a:t>
            </a:r>
            <a:r>
              <a:rPr lang="fr-FR" sz="1200" dirty="0" err="1">
                <a:latin typeface="Calibri"/>
                <a:ea typeface="Calibri"/>
                <a:cs typeface="Calibri"/>
                <a:sym typeface="Calibri"/>
              </a:rPr>
              <a:t>meaningful</a:t>
            </a:r>
            <a:r>
              <a:rPr lang="fr-FR" sz="1200" dirty="0">
                <a:latin typeface="Calibri"/>
                <a:ea typeface="Calibri"/>
                <a:cs typeface="Calibri"/>
                <a:sym typeface="Calibri"/>
              </a:rPr>
              <a:t> information </a:t>
            </a:r>
            <a:r>
              <a:rPr lang="fr-FR" sz="1200" dirty="0" err="1">
                <a:latin typeface="Calibri"/>
                <a:ea typeface="Calibri"/>
                <a:cs typeface="Calibri"/>
                <a:sym typeface="Calibri"/>
              </a:rPr>
              <a:t>from</a:t>
            </a:r>
            <a:r>
              <a:rPr lang="fr-FR" sz="1200" dirty="0">
                <a:latin typeface="Calibri"/>
                <a:ea typeface="Calibri"/>
                <a:cs typeface="Calibri"/>
                <a:sym typeface="Calibri"/>
              </a:rPr>
              <a:t> </a:t>
            </a:r>
            <a:r>
              <a:rPr lang="fr-FR" sz="1200" dirty="0" err="1">
                <a:latin typeface="Calibri"/>
                <a:ea typeface="Calibri"/>
                <a:cs typeface="Calibri"/>
                <a:sym typeface="Calibri"/>
              </a:rPr>
              <a:t>volumetric</a:t>
            </a:r>
            <a:r>
              <a:rPr lang="fr-FR" sz="1200" dirty="0">
                <a:latin typeface="Calibri"/>
                <a:ea typeface="Calibri"/>
                <a:cs typeface="Calibri"/>
                <a:sym typeface="Calibri"/>
              </a:rPr>
              <a:t> data </a:t>
            </a:r>
            <a:r>
              <a:rPr lang="fr-FR" sz="1200" dirty="0" err="1">
                <a:latin typeface="Calibri"/>
                <a:ea typeface="Calibri"/>
                <a:cs typeface="Calibri"/>
                <a:sym typeface="Calibri"/>
              </a:rPr>
              <a:t>using</a:t>
            </a:r>
            <a:r>
              <a:rPr lang="fr-FR" sz="1200" dirty="0">
                <a:latin typeface="Calibri"/>
                <a:ea typeface="Calibri"/>
                <a:cs typeface="Calibri"/>
                <a:sym typeface="Calibri"/>
              </a:rPr>
              <a:t> interactive </a:t>
            </a:r>
            <a:r>
              <a:rPr lang="fr-FR" sz="1200" dirty="0" err="1">
                <a:latin typeface="Calibri"/>
                <a:ea typeface="Calibri"/>
                <a:cs typeface="Calibri"/>
                <a:sym typeface="Calibri"/>
              </a:rPr>
              <a:t>graphics</a:t>
            </a:r>
            <a:r>
              <a:rPr lang="fr-FR" sz="1200" dirty="0">
                <a:latin typeface="Calibri"/>
                <a:ea typeface="Calibri"/>
                <a:cs typeface="Calibri"/>
                <a:sym typeface="Calibri"/>
              </a:rPr>
              <a:t> - </a:t>
            </a:r>
            <a:r>
              <a:rPr lang="fr-FR" sz="1200" dirty="0" err="1">
                <a:latin typeface="Calibri"/>
                <a:ea typeface="Calibri"/>
                <a:cs typeface="Calibri"/>
                <a:sym typeface="Calibri"/>
              </a:rPr>
              <a:t>representation</a:t>
            </a:r>
            <a:r>
              <a:rPr lang="fr-FR" sz="1200" dirty="0">
                <a:latin typeface="Calibri"/>
                <a:ea typeface="Calibri"/>
                <a:cs typeface="Calibri"/>
                <a:sym typeface="Calibri"/>
              </a:rPr>
              <a:t>,  manipulation,  and rendering of </a:t>
            </a:r>
            <a:r>
              <a:rPr lang="fr-FR" sz="1200" dirty="0" err="1">
                <a:latin typeface="Calibri"/>
                <a:ea typeface="Calibri"/>
                <a:cs typeface="Calibri"/>
                <a:sym typeface="Calibri"/>
              </a:rPr>
              <a:t>volumetric</a:t>
            </a:r>
            <a:r>
              <a:rPr lang="fr-FR" sz="1200" dirty="0">
                <a:latin typeface="Calibri"/>
                <a:ea typeface="Calibri"/>
                <a:cs typeface="Calibri"/>
                <a:sym typeface="Calibri"/>
              </a:rPr>
              <a:t> </a:t>
            </a:r>
            <a:r>
              <a:rPr lang="fr-FR" sz="1200" dirty="0" err="1">
                <a:latin typeface="Calibri"/>
                <a:ea typeface="Calibri"/>
                <a:cs typeface="Calibri"/>
                <a:sym typeface="Calibri"/>
              </a:rPr>
              <a:t>datasets</a:t>
            </a:r>
            <a:r>
              <a:rPr lang="fr-FR" sz="1200" dirty="0">
                <a:latin typeface="Calibri"/>
                <a:ea typeface="Calibri"/>
                <a:cs typeface="Calibri"/>
                <a:sym typeface="Calibri"/>
              </a:rPr>
              <a:t>.</a:t>
            </a:r>
            <a:endParaRPr sz="1200" dirty="0">
              <a:latin typeface="Calibri"/>
              <a:ea typeface="Calibri"/>
              <a:cs typeface="Calibri"/>
              <a:sym typeface="Calibri"/>
            </a:endParaRPr>
          </a:p>
          <a:p>
            <a:pPr marL="0" lvl="0" indent="0" algn="l" rtl="0">
              <a:spcBef>
                <a:spcPts val="600"/>
              </a:spcBef>
              <a:spcAft>
                <a:spcPts val="600"/>
              </a:spcAft>
              <a:buNone/>
            </a:pPr>
            <a:endParaRPr sz="1200" dirty="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57b1bae98_0_325:notes"/>
          <p:cNvSpPr>
            <a:spLocks noGrp="1" noRot="1" noChangeAspect="1"/>
          </p:cNvSpPr>
          <p:nvPr>
            <p:ph type="sldImg" idx="2"/>
          </p:nvPr>
        </p:nvSpPr>
        <p:spPr>
          <a:xfrm>
            <a:off x="765175" y="900113"/>
            <a:ext cx="5559425" cy="31273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57b1bae98_0_325: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
        <p:nvSpPr>
          <p:cNvPr id="123" name="Google Shape;123;g2a57b1bae98_0_325: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dirty="0">
                <a:latin typeface="Calibri"/>
                <a:ea typeface="Calibri"/>
                <a:cs typeface="Calibri"/>
                <a:sym typeface="Calibri"/>
              </a:rPr>
              <a:t>There are </a:t>
            </a:r>
            <a:r>
              <a:rPr lang="fr-FR" sz="1200" dirty="0" err="1">
                <a:latin typeface="Calibri"/>
                <a:ea typeface="Calibri"/>
                <a:cs typeface="Calibri"/>
                <a:sym typeface="Calibri"/>
              </a:rPr>
              <a:t>two</a:t>
            </a:r>
            <a:r>
              <a:rPr lang="fr-FR" sz="1200" dirty="0">
                <a:latin typeface="Calibri"/>
                <a:ea typeface="Calibri"/>
                <a:cs typeface="Calibri"/>
                <a:sym typeface="Calibri"/>
              </a:rPr>
              <a:t> </a:t>
            </a:r>
            <a:r>
              <a:rPr lang="fr-FR" sz="1200" dirty="0" err="1">
                <a:latin typeface="Calibri"/>
                <a:ea typeface="Calibri"/>
                <a:cs typeface="Calibri"/>
                <a:sym typeface="Calibri"/>
              </a:rPr>
              <a:t>different</a:t>
            </a:r>
            <a:r>
              <a:rPr lang="fr-FR" sz="1200" dirty="0">
                <a:latin typeface="Calibri"/>
                <a:ea typeface="Calibri"/>
                <a:cs typeface="Calibri"/>
                <a:sym typeface="Calibri"/>
              </a:rPr>
              <a:t> </a:t>
            </a:r>
            <a:r>
              <a:rPr lang="fr-FR" sz="1200" dirty="0" err="1">
                <a:latin typeface="Calibri"/>
                <a:ea typeface="Calibri"/>
                <a:cs typeface="Calibri"/>
                <a:sym typeface="Calibri"/>
              </a:rPr>
              <a:t>approaches</a:t>
            </a:r>
            <a:r>
              <a:rPr lang="fr-FR" sz="1200" dirty="0">
                <a:latin typeface="Calibri"/>
                <a:ea typeface="Calibri"/>
                <a:cs typeface="Calibri"/>
                <a:sym typeface="Calibri"/>
              </a:rPr>
              <a:t> - </a:t>
            </a:r>
            <a:r>
              <a:rPr lang="fr-FR" sz="1200" dirty="0" err="1">
                <a:latin typeface="Calibri"/>
                <a:ea typeface="Calibri"/>
                <a:cs typeface="Calibri"/>
                <a:sym typeface="Calibri"/>
              </a:rPr>
              <a:t>depending</a:t>
            </a:r>
            <a:r>
              <a:rPr lang="fr-FR" sz="1200" dirty="0">
                <a:latin typeface="Calibri"/>
                <a:ea typeface="Calibri"/>
                <a:cs typeface="Calibri"/>
                <a:sym typeface="Calibri"/>
              </a:rPr>
              <a:t> on how </a:t>
            </a:r>
            <a:r>
              <a:rPr lang="fr-FR" sz="1200" dirty="0" err="1">
                <a:latin typeface="Calibri"/>
                <a:ea typeface="Calibri"/>
                <a:cs typeface="Calibri"/>
                <a:sym typeface="Calibri"/>
              </a:rPr>
              <a:t>much</a:t>
            </a:r>
            <a:r>
              <a:rPr lang="fr-FR" sz="1200" dirty="0">
                <a:latin typeface="Calibri"/>
                <a:ea typeface="Calibri"/>
                <a:cs typeface="Calibri"/>
                <a:sym typeface="Calibri"/>
              </a:rPr>
              <a:t> of the volume raster set </a:t>
            </a:r>
            <a:r>
              <a:rPr lang="fr-FR" sz="1200" dirty="0" err="1">
                <a:latin typeface="Calibri"/>
                <a:ea typeface="Calibri"/>
                <a:cs typeface="Calibri"/>
                <a:sym typeface="Calibri"/>
              </a:rPr>
              <a:t>is</a:t>
            </a:r>
            <a:r>
              <a:rPr lang="fr-FR" sz="1200" dirty="0">
                <a:latin typeface="Calibri"/>
                <a:ea typeface="Calibri"/>
                <a:cs typeface="Calibri"/>
                <a:sym typeface="Calibri"/>
              </a:rPr>
              <a:t> </a:t>
            </a:r>
            <a:r>
              <a:rPr lang="fr-FR" sz="1200" dirty="0" err="1">
                <a:latin typeface="Calibri"/>
                <a:ea typeface="Calibri"/>
                <a:cs typeface="Calibri"/>
                <a:sym typeface="Calibri"/>
              </a:rPr>
              <a:t>rendered</a:t>
            </a:r>
            <a:r>
              <a:rPr lang="fr-FR" sz="1200" dirty="0">
                <a:latin typeface="Calibri"/>
                <a:ea typeface="Calibri"/>
                <a:cs typeface="Calibri"/>
                <a:sym typeface="Calibri"/>
              </a:rPr>
              <a:t>: Surface rendering or indirect rendering </a:t>
            </a:r>
            <a:r>
              <a:rPr lang="fr-FR" sz="1200" dirty="0" err="1">
                <a:latin typeface="Calibri"/>
                <a:ea typeface="Calibri"/>
                <a:cs typeface="Calibri"/>
                <a:sym typeface="Calibri"/>
              </a:rPr>
              <a:t>focuses</a:t>
            </a:r>
            <a:r>
              <a:rPr lang="fr-FR" sz="1200" dirty="0">
                <a:latin typeface="Calibri"/>
                <a:ea typeface="Calibri"/>
                <a:cs typeface="Calibri"/>
                <a:sym typeface="Calibri"/>
              </a:rPr>
              <a:t> on </a:t>
            </a:r>
            <a:r>
              <a:rPr lang="fr-FR" sz="1200" dirty="0" err="1">
                <a:latin typeface="Calibri"/>
                <a:ea typeface="Calibri"/>
                <a:cs typeface="Calibri"/>
                <a:sym typeface="Calibri"/>
              </a:rPr>
              <a:t>data's</a:t>
            </a:r>
            <a:r>
              <a:rPr lang="fr-FR" sz="1200" dirty="0">
                <a:latin typeface="Calibri"/>
                <a:ea typeface="Calibri"/>
                <a:cs typeface="Calibri"/>
                <a:sym typeface="Calibri"/>
              </a:rPr>
              <a:t> </a:t>
            </a:r>
            <a:r>
              <a:rPr lang="fr-FR" sz="1200" dirty="0" err="1">
                <a:latin typeface="Calibri"/>
                <a:ea typeface="Calibri"/>
                <a:cs typeface="Calibri"/>
                <a:sym typeface="Calibri"/>
              </a:rPr>
              <a:t>outer</a:t>
            </a:r>
            <a:r>
              <a:rPr lang="fr-FR" sz="1200" dirty="0">
                <a:latin typeface="Calibri"/>
                <a:ea typeface="Calibri"/>
                <a:cs typeface="Calibri"/>
                <a:sym typeface="Calibri"/>
              </a:rPr>
              <a:t> </a:t>
            </a:r>
            <a:r>
              <a:rPr lang="fr-FR" sz="1200" dirty="0" err="1">
                <a:latin typeface="Calibri"/>
                <a:ea typeface="Calibri"/>
                <a:cs typeface="Calibri"/>
                <a:sym typeface="Calibri"/>
              </a:rPr>
              <a:t>boundaries</a:t>
            </a:r>
            <a:r>
              <a:rPr lang="fr-FR" sz="1200" dirty="0">
                <a:latin typeface="Calibri"/>
                <a:ea typeface="Calibri"/>
                <a:cs typeface="Calibri"/>
                <a:sym typeface="Calibri"/>
              </a:rPr>
              <a:t> and </a:t>
            </a:r>
            <a:r>
              <a:rPr lang="fr-FR" sz="1200" dirty="0" err="1">
                <a:latin typeface="Calibri"/>
                <a:ea typeface="Calibri"/>
                <a:cs typeface="Calibri"/>
                <a:sym typeface="Calibri"/>
              </a:rPr>
              <a:t>features</a:t>
            </a:r>
            <a:r>
              <a:rPr lang="fr-FR" sz="1200" dirty="0">
                <a:latin typeface="Calibri"/>
                <a:ea typeface="Calibri"/>
                <a:cs typeface="Calibri"/>
                <a:sym typeface="Calibri"/>
              </a:rPr>
              <a:t> </a:t>
            </a:r>
            <a:r>
              <a:rPr lang="fr-FR" sz="1200" dirty="0" err="1">
                <a:latin typeface="Calibri"/>
                <a:ea typeface="Calibri"/>
                <a:cs typeface="Calibri"/>
                <a:sym typeface="Calibri"/>
              </a:rPr>
              <a:t>performing</a:t>
            </a:r>
            <a:r>
              <a:rPr lang="fr-FR" sz="1200" dirty="0">
                <a:latin typeface="Calibri"/>
                <a:ea typeface="Calibri"/>
                <a:cs typeface="Calibri"/>
                <a:sym typeface="Calibri"/>
              </a:rPr>
              <a:t> a segmentation and </a:t>
            </a:r>
            <a:r>
              <a:rPr lang="fr-FR" sz="1200" dirty="0" err="1">
                <a:latin typeface="Calibri"/>
                <a:ea typeface="Calibri"/>
                <a:cs typeface="Calibri"/>
                <a:sym typeface="Calibri"/>
              </a:rPr>
              <a:t>then</a:t>
            </a:r>
            <a:r>
              <a:rPr lang="fr-FR" sz="1200" dirty="0">
                <a:latin typeface="Calibri"/>
                <a:ea typeface="Calibri"/>
                <a:cs typeface="Calibri"/>
                <a:sym typeface="Calibri"/>
              </a:rPr>
              <a:t> </a:t>
            </a:r>
            <a:r>
              <a:rPr lang="fr-FR" sz="1200" dirty="0" err="1">
                <a:latin typeface="Calibri"/>
                <a:ea typeface="Calibri"/>
                <a:cs typeface="Calibri"/>
                <a:sym typeface="Calibri"/>
              </a:rPr>
              <a:t>making</a:t>
            </a:r>
            <a:r>
              <a:rPr lang="fr-FR" sz="1200" dirty="0">
                <a:latin typeface="Calibri"/>
                <a:ea typeface="Calibri"/>
                <a:cs typeface="Calibri"/>
                <a:sym typeface="Calibri"/>
              </a:rPr>
              <a:t> a 3D Model out of </a:t>
            </a:r>
            <a:r>
              <a:rPr lang="fr-FR" sz="1200" dirty="0" err="1">
                <a:latin typeface="Calibri"/>
                <a:ea typeface="Calibri"/>
                <a:cs typeface="Calibri"/>
                <a:sym typeface="Calibri"/>
              </a:rPr>
              <a:t>it</a:t>
            </a:r>
            <a:r>
              <a:rPr lang="fr-FR" sz="1200" dirty="0">
                <a:latin typeface="Calibri"/>
                <a:ea typeface="Calibri"/>
                <a:cs typeface="Calibri"/>
                <a:sym typeface="Calibri"/>
              </a:rPr>
              <a:t>, </a:t>
            </a:r>
            <a:r>
              <a:rPr lang="fr-FR" sz="1200" dirty="0" err="1">
                <a:latin typeface="Calibri"/>
                <a:ea typeface="Calibri"/>
                <a:cs typeface="Calibri"/>
                <a:sym typeface="Calibri"/>
              </a:rPr>
              <a:t>while</a:t>
            </a:r>
            <a:r>
              <a:rPr lang="fr-FR" sz="1200" dirty="0">
                <a:latin typeface="Calibri"/>
                <a:ea typeface="Calibri"/>
                <a:cs typeface="Calibri"/>
                <a:sym typeface="Calibri"/>
              </a:rPr>
              <a:t> volume rendering or direct rendering </a:t>
            </a:r>
            <a:r>
              <a:rPr lang="fr-FR" sz="1200" dirty="0" err="1">
                <a:latin typeface="Calibri"/>
                <a:ea typeface="Calibri"/>
                <a:cs typeface="Calibri"/>
                <a:sym typeface="Calibri"/>
              </a:rPr>
              <a:t>better</a:t>
            </a:r>
            <a:r>
              <a:rPr lang="fr-FR" sz="1200" dirty="0">
                <a:latin typeface="Calibri"/>
                <a:ea typeface="Calibri"/>
                <a:cs typeface="Calibri"/>
                <a:sym typeface="Calibri"/>
              </a:rPr>
              <a:t> </a:t>
            </a:r>
            <a:r>
              <a:rPr lang="fr-FR" sz="1200" dirty="0" err="1">
                <a:latin typeface="Calibri"/>
                <a:ea typeface="Calibri"/>
                <a:cs typeface="Calibri"/>
                <a:sym typeface="Calibri"/>
              </a:rPr>
              <a:t>understands</a:t>
            </a:r>
            <a:r>
              <a:rPr lang="fr-FR" sz="1200" dirty="0">
                <a:latin typeface="Calibri"/>
                <a:ea typeface="Calibri"/>
                <a:cs typeface="Calibri"/>
                <a:sym typeface="Calibri"/>
              </a:rPr>
              <a:t> </a:t>
            </a:r>
            <a:r>
              <a:rPr lang="fr-FR" sz="1200" dirty="0" err="1">
                <a:latin typeface="Calibri"/>
                <a:ea typeface="Calibri"/>
                <a:cs typeface="Calibri"/>
                <a:sym typeface="Calibri"/>
              </a:rPr>
              <a:t>internal</a:t>
            </a:r>
            <a:r>
              <a:rPr lang="fr-FR" sz="1200" dirty="0">
                <a:latin typeface="Calibri"/>
                <a:ea typeface="Calibri"/>
                <a:cs typeface="Calibri"/>
                <a:sym typeface="Calibri"/>
              </a:rPr>
              <a:t> structures.  </a:t>
            </a:r>
            <a:r>
              <a:rPr lang="fr-FR" sz="1200" dirty="0" err="1">
                <a:latin typeface="Calibri"/>
                <a:ea typeface="Calibri"/>
                <a:cs typeface="Calibri"/>
                <a:sym typeface="Calibri"/>
              </a:rPr>
              <a:t>Again</a:t>
            </a:r>
            <a:r>
              <a:rPr lang="fr-FR" sz="1200" dirty="0">
                <a:latin typeface="Calibri"/>
                <a:ea typeface="Calibri"/>
                <a:cs typeface="Calibri"/>
                <a:sym typeface="Calibri"/>
              </a:rPr>
              <a:t>, the data </a:t>
            </a:r>
            <a:r>
              <a:rPr lang="fr-FR" sz="1200" dirty="0" err="1">
                <a:latin typeface="Calibri"/>
                <a:ea typeface="Calibri"/>
                <a:cs typeface="Calibri"/>
                <a:sym typeface="Calibri"/>
              </a:rPr>
              <a:t>depends</a:t>
            </a:r>
            <a:r>
              <a:rPr lang="fr-FR" sz="1200" dirty="0">
                <a:latin typeface="Calibri"/>
                <a:ea typeface="Calibri"/>
                <a:cs typeface="Calibri"/>
                <a:sym typeface="Calibri"/>
              </a:rPr>
              <a:t> on the </a:t>
            </a:r>
            <a:r>
              <a:rPr lang="fr-FR" sz="1200" dirty="0" err="1">
                <a:latin typeface="Calibri"/>
                <a:ea typeface="Calibri"/>
                <a:cs typeface="Calibri"/>
                <a:sym typeface="Calibri"/>
              </a:rPr>
              <a:t>purpose</a:t>
            </a:r>
            <a:r>
              <a:rPr lang="fr-FR" sz="1200" dirty="0">
                <a:latin typeface="Calibri"/>
                <a:ea typeface="Calibri"/>
                <a:cs typeface="Calibri"/>
                <a:sym typeface="Calibri"/>
              </a:rPr>
              <a:t> of the </a:t>
            </a:r>
            <a:r>
              <a:rPr lang="fr-FR" sz="1200" dirty="0" err="1">
                <a:latin typeface="Calibri"/>
                <a:ea typeface="Calibri"/>
                <a:cs typeface="Calibri"/>
                <a:sym typeface="Calibri"/>
              </a:rPr>
              <a:t>visualization</a:t>
            </a:r>
            <a:r>
              <a:rPr lang="fr-FR" sz="1200" dirty="0">
                <a:latin typeface="Calibri"/>
                <a:ea typeface="Calibri"/>
                <a:cs typeface="Calibri"/>
                <a:sym typeface="Calibri"/>
              </a:rPr>
              <a:t>.</a:t>
            </a:r>
            <a:endParaRPr sz="1200" dirty="0">
              <a:latin typeface="Calibri"/>
              <a:ea typeface="Calibri"/>
              <a:cs typeface="Calibri"/>
              <a:sym typeface="Calibri"/>
            </a:endParaRPr>
          </a:p>
          <a:p>
            <a:pPr marL="0" lvl="0" indent="0" algn="l" rtl="0">
              <a:spcBef>
                <a:spcPts val="600"/>
              </a:spcBef>
              <a:spcAft>
                <a:spcPts val="600"/>
              </a:spcAft>
              <a:buNone/>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57b1bae98_0_342: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57b1bae98_0_342: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sp>
        <p:nvSpPr>
          <p:cNvPr id="135" name="Google Shape;135;g2a57b1bae98_0_342: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200" dirty="0">
                <a:latin typeface="Calibri"/>
                <a:ea typeface="Calibri"/>
                <a:cs typeface="Calibri"/>
                <a:sym typeface="Calibri"/>
              </a:rPr>
              <a:t>Along </a:t>
            </a:r>
            <a:r>
              <a:rPr lang="fr-FR" sz="1200" dirty="0" err="1">
                <a:latin typeface="Calibri"/>
                <a:ea typeface="Calibri"/>
                <a:cs typeface="Calibri"/>
                <a:sym typeface="Calibri"/>
              </a:rPr>
              <a:t>with</a:t>
            </a:r>
            <a:r>
              <a:rPr lang="fr-FR" sz="1200" dirty="0">
                <a:latin typeface="Calibri"/>
                <a:ea typeface="Calibri"/>
                <a:cs typeface="Calibri"/>
                <a:sym typeface="Calibri"/>
              </a:rPr>
              <a:t> </a:t>
            </a:r>
            <a:r>
              <a:rPr lang="fr-FR" sz="1200" dirty="0" err="1">
                <a:latin typeface="Calibri"/>
                <a:ea typeface="Calibri"/>
                <a:cs typeface="Calibri"/>
                <a:sym typeface="Calibri"/>
              </a:rPr>
              <a:t>these</a:t>
            </a:r>
            <a:r>
              <a:rPr lang="fr-FR" sz="1200" dirty="0">
                <a:latin typeface="Calibri"/>
                <a:ea typeface="Calibri"/>
                <a:cs typeface="Calibri"/>
                <a:sym typeface="Calibri"/>
              </a:rPr>
              <a:t> </a:t>
            </a:r>
            <a:r>
              <a:rPr lang="fr-FR" sz="1200" dirty="0" err="1">
                <a:latin typeface="Calibri"/>
                <a:ea typeface="Calibri"/>
                <a:cs typeface="Calibri"/>
                <a:sym typeface="Calibri"/>
              </a:rPr>
              <a:t>methods</a:t>
            </a:r>
            <a:r>
              <a:rPr lang="fr-FR" sz="1200" dirty="0">
                <a:latin typeface="Calibri"/>
                <a:ea typeface="Calibri"/>
                <a:cs typeface="Calibri"/>
                <a:sym typeface="Calibri"/>
              </a:rPr>
              <a:t> </a:t>
            </a:r>
            <a:r>
              <a:rPr lang="fr-FR" sz="1200" dirty="0" err="1">
                <a:latin typeface="Calibri"/>
                <a:ea typeface="Calibri"/>
                <a:cs typeface="Calibri"/>
                <a:sym typeface="Calibri"/>
              </a:rPr>
              <a:t>we</a:t>
            </a:r>
            <a:r>
              <a:rPr lang="fr-FR" sz="1200" dirty="0">
                <a:latin typeface="Calibri"/>
                <a:ea typeface="Calibri"/>
                <a:cs typeface="Calibri"/>
                <a:sym typeface="Calibri"/>
              </a:rPr>
              <a:t> have </a:t>
            </a:r>
            <a:r>
              <a:rPr lang="fr-FR" sz="1200" dirty="0" err="1">
                <a:latin typeface="Calibri"/>
                <a:ea typeface="Calibri"/>
                <a:cs typeface="Calibri"/>
                <a:sym typeface="Calibri"/>
              </a:rPr>
              <a:t>some</a:t>
            </a:r>
            <a:r>
              <a:rPr lang="fr-FR" sz="1200" dirty="0">
                <a:latin typeface="Calibri"/>
                <a:ea typeface="Calibri"/>
                <a:cs typeface="Calibri"/>
                <a:sym typeface="Calibri"/>
              </a:rPr>
              <a:t> computer techniques </a:t>
            </a:r>
            <a:r>
              <a:rPr lang="fr-FR" sz="1200" dirty="0" err="1">
                <a:latin typeface="Calibri"/>
                <a:ea typeface="Calibri"/>
                <a:cs typeface="Calibri"/>
                <a:sym typeface="Calibri"/>
              </a:rPr>
              <a:t>that</a:t>
            </a:r>
            <a:r>
              <a:rPr lang="fr-FR" sz="1200" dirty="0">
                <a:latin typeface="Calibri"/>
                <a:ea typeface="Calibri"/>
                <a:cs typeface="Calibri"/>
                <a:sym typeface="Calibri"/>
              </a:rPr>
              <a:t> are </a:t>
            </a:r>
            <a:r>
              <a:rPr lang="fr-FR" sz="1200" dirty="0" err="1">
                <a:latin typeface="Calibri"/>
                <a:ea typeface="Calibri"/>
                <a:cs typeface="Calibri"/>
                <a:sym typeface="Calibri"/>
              </a:rPr>
              <a:t>used</a:t>
            </a:r>
            <a:r>
              <a:rPr lang="fr-FR" sz="1200" dirty="0">
                <a:latin typeface="Calibri"/>
                <a:ea typeface="Calibri"/>
                <a:cs typeface="Calibri"/>
                <a:sym typeface="Calibri"/>
              </a:rPr>
              <a:t> in combination </a:t>
            </a:r>
            <a:r>
              <a:rPr lang="fr-FR" sz="1200" dirty="0" err="1">
                <a:latin typeface="Calibri"/>
                <a:ea typeface="Calibri"/>
                <a:cs typeface="Calibri"/>
                <a:sym typeface="Calibri"/>
              </a:rPr>
              <a:t>with</a:t>
            </a:r>
            <a:r>
              <a:rPr lang="fr-FR" sz="1200" dirty="0">
                <a:latin typeface="Calibri"/>
                <a:ea typeface="Calibri"/>
                <a:cs typeface="Calibri"/>
                <a:sym typeface="Calibri"/>
              </a:rPr>
              <a:t> Surface and Volume rendering. So, if I have a 3D scan </a:t>
            </a:r>
            <a:r>
              <a:rPr lang="fr-FR" sz="1200" dirty="0" err="1">
                <a:latin typeface="Calibri"/>
                <a:ea typeface="Calibri"/>
                <a:cs typeface="Calibri"/>
                <a:sym typeface="Calibri"/>
              </a:rPr>
              <a:t>that</a:t>
            </a:r>
            <a:r>
              <a:rPr lang="fr-FR" sz="1200" dirty="0">
                <a:latin typeface="Calibri"/>
                <a:ea typeface="Calibri"/>
                <a:cs typeface="Calibri"/>
                <a:sym typeface="Calibri"/>
              </a:rPr>
              <a:t> I </a:t>
            </a:r>
            <a:r>
              <a:rPr lang="fr-FR" sz="1200" dirty="0" err="1">
                <a:latin typeface="Calibri"/>
                <a:ea typeface="Calibri"/>
                <a:cs typeface="Calibri"/>
                <a:sym typeface="Calibri"/>
              </a:rPr>
              <a:t>need</a:t>
            </a:r>
            <a:r>
              <a:rPr lang="fr-FR" sz="1200" dirty="0">
                <a:latin typeface="Calibri"/>
                <a:ea typeface="Calibri"/>
                <a:cs typeface="Calibri"/>
                <a:sym typeface="Calibri"/>
              </a:rPr>
              <a:t> to </a:t>
            </a:r>
            <a:r>
              <a:rPr lang="fr-FR" sz="1200" dirty="0" err="1">
                <a:latin typeface="Calibri"/>
                <a:ea typeface="Calibri"/>
                <a:cs typeface="Calibri"/>
                <a:sym typeface="Calibri"/>
              </a:rPr>
              <a:t>define</a:t>
            </a:r>
            <a:r>
              <a:rPr lang="fr-FR" sz="1200" dirty="0">
                <a:latin typeface="Calibri"/>
                <a:ea typeface="Calibri"/>
                <a:cs typeface="Calibri"/>
                <a:sym typeface="Calibri"/>
              </a:rPr>
              <a:t> the </a:t>
            </a:r>
            <a:r>
              <a:rPr lang="fr-FR" sz="1200" dirty="0" err="1">
                <a:latin typeface="Calibri"/>
                <a:ea typeface="Calibri"/>
                <a:cs typeface="Calibri"/>
                <a:sym typeface="Calibri"/>
              </a:rPr>
              <a:t>density</a:t>
            </a:r>
            <a:r>
              <a:rPr lang="fr-FR" sz="1200" dirty="0">
                <a:latin typeface="Calibri"/>
                <a:ea typeface="Calibri"/>
                <a:cs typeface="Calibri"/>
                <a:sym typeface="Calibri"/>
              </a:rPr>
              <a:t> value of the points in </a:t>
            </a:r>
            <a:r>
              <a:rPr lang="fr-FR" sz="1200" dirty="0" err="1">
                <a:latin typeface="Calibri"/>
                <a:ea typeface="Calibri"/>
                <a:cs typeface="Calibri"/>
                <a:sym typeface="Calibri"/>
              </a:rPr>
              <a:t>space</a:t>
            </a:r>
            <a:r>
              <a:rPr lang="fr-FR" sz="1200" dirty="0">
                <a:latin typeface="Calibri"/>
                <a:ea typeface="Calibri"/>
                <a:cs typeface="Calibri"/>
                <a:sym typeface="Calibri"/>
              </a:rPr>
              <a:t>, </a:t>
            </a:r>
            <a:r>
              <a:rPr lang="fr-FR" sz="1200" dirty="0" err="1">
                <a:latin typeface="Calibri"/>
                <a:ea typeface="Calibri"/>
                <a:cs typeface="Calibri"/>
                <a:sym typeface="Calibri"/>
              </a:rPr>
              <a:t>with</a:t>
            </a:r>
            <a:r>
              <a:rPr lang="fr-FR" sz="1200" dirty="0">
                <a:latin typeface="Calibri"/>
                <a:ea typeface="Calibri"/>
                <a:cs typeface="Calibri"/>
                <a:sym typeface="Calibri"/>
              </a:rPr>
              <a:t> Isosurface </a:t>
            </a:r>
            <a:r>
              <a:rPr lang="fr-FR" sz="1200" dirty="0" err="1">
                <a:latin typeface="Calibri"/>
                <a:ea typeface="Calibri"/>
                <a:cs typeface="Calibri"/>
                <a:sym typeface="Calibri"/>
              </a:rPr>
              <a:t>we</a:t>
            </a:r>
            <a:r>
              <a:rPr lang="fr-FR" sz="1200" dirty="0">
                <a:latin typeface="Calibri"/>
                <a:ea typeface="Calibri"/>
                <a:cs typeface="Calibri"/>
                <a:sym typeface="Calibri"/>
              </a:rPr>
              <a:t> can show </a:t>
            </a:r>
            <a:r>
              <a:rPr lang="fr-FR" sz="1200" dirty="0" err="1">
                <a:latin typeface="Calibri"/>
                <a:ea typeface="Calibri"/>
                <a:cs typeface="Calibri"/>
                <a:sym typeface="Calibri"/>
              </a:rPr>
              <a:t>where</a:t>
            </a:r>
            <a:r>
              <a:rPr lang="fr-FR" sz="1200" dirty="0">
                <a:latin typeface="Calibri"/>
                <a:ea typeface="Calibri"/>
                <a:cs typeface="Calibri"/>
                <a:sym typeface="Calibri"/>
              </a:rPr>
              <a:t> the </a:t>
            </a:r>
            <a:r>
              <a:rPr lang="fr-FR" sz="1200" dirty="0" err="1">
                <a:latin typeface="Calibri"/>
                <a:ea typeface="Calibri"/>
                <a:cs typeface="Calibri"/>
                <a:sym typeface="Calibri"/>
              </a:rPr>
              <a:t>density</a:t>
            </a:r>
            <a:r>
              <a:rPr lang="fr-FR" sz="1200" dirty="0">
                <a:latin typeface="Calibri"/>
                <a:ea typeface="Calibri"/>
                <a:cs typeface="Calibri"/>
                <a:sym typeface="Calibri"/>
              </a:rPr>
              <a:t> changes to </a:t>
            </a:r>
            <a:r>
              <a:rPr lang="fr-FR" sz="1200" dirty="0" err="1">
                <a:latin typeface="Calibri"/>
                <a:ea typeface="Calibri"/>
                <a:cs typeface="Calibri"/>
                <a:sym typeface="Calibri"/>
              </a:rPr>
              <a:t>then</a:t>
            </a:r>
            <a:r>
              <a:rPr lang="fr-FR" sz="1200" dirty="0">
                <a:latin typeface="Calibri"/>
                <a:ea typeface="Calibri"/>
                <a:cs typeface="Calibri"/>
                <a:sym typeface="Calibri"/>
              </a:rPr>
              <a:t> </a:t>
            </a:r>
            <a:r>
              <a:rPr lang="fr-FR" sz="1200" dirty="0" err="1">
                <a:latin typeface="Calibri"/>
                <a:ea typeface="Calibri"/>
                <a:cs typeface="Calibri"/>
                <a:sym typeface="Calibri"/>
              </a:rPr>
              <a:t>be</a:t>
            </a:r>
            <a:r>
              <a:rPr lang="fr-FR" sz="1200" dirty="0">
                <a:latin typeface="Calibri"/>
                <a:ea typeface="Calibri"/>
                <a:cs typeface="Calibri"/>
                <a:sym typeface="Calibri"/>
              </a:rPr>
              <a:t> able to highlight like a </a:t>
            </a:r>
            <a:r>
              <a:rPr lang="fr-FR" sz="1200" dirty="0" err="1">
                <a:latin typeface="Calibri"/>
                <a:ea typeface="Calibri"/>
                <a:cs typeface="Calibri"/>
                <a:sym typeface="Calibri"/>
              </a:rPr>
              <a:t>specific</a:t>
            </a:r>
            <a:r>
              <a:rPr lang="fr-FR" sz="1200" dirty="0">
                <a:latin typeface="Calibri"/>
                <a:ea typeface="Calibri"/>
                <a:cs typeface="Calibri"/>
                <a:sym typeface="Calibri"/>
              </a:rPr>
              <a:t> </a:t>
            </a:r>
            <a:r>
              <a:rPr lang="fr-FR" sz="1200" dirty="0" err="1">
                <a:latin typeface="Calibri"/>
                <a:ea typeface="Calibri"/>
                <a:cs typeface="Calibri"/>
                <a:sym typeface="Calibri"/>
              </a:rPr>
              <a:t>organ</a:t>
            </a:r>
            <a:r>
              <a:rPr lang="fr-FR" sz="1200" dirty="0">
                <a:latin typeface="Calibri"/>
                <a:ea typeface="Calibri"/>
                <a:cs typeface="Calibri"/>
                <a:sym typeface="Calibri"/>
              </a:rPr>
              <a:t> for </a:t>
            </a:r>
            <a:r>
              <a:rPr lang="fr-FR" sz="1200" dirty="0" err="1">
                <a:latin typeface="Calibri"/>
                <a:ea typeface="Calibri"/>
                <a:cs typeface="Calibri"/>
                <a:sym typeface="Calibri"/>
              </a:rPr>
              <a:t>example</a:t>
            </a:r>
            <a:r>
              <a:rPr lang="fr-FR" sz="1200" dirty="0">
                <a:latin typeface="Calibri"/>
                <a:ea typeface="Calibri"/>
                <a:cs typeface="Calibri"/>
                <a:sym typeface="Calibri"/>
              </a:rPr>
              <a:t>. This technique </a:t>
            </a:r>
            <a:r>
              <a:rPr lang="fr-FR" sz="1200" dirty="0" err="1">
                <a:latin typeface="Calibri"/>
                <a:ea typeface="Calibri"/>
                <a:cs typeface="Calibri"/>
                <a:sym typeface="Calibri"/>
              </a:rPr>
              <a:t>focuses</a:t>
            </a:r>
            <a:r>
              <a:rPr lang="fr-FR" sz="1200" dirty="0">
                <a:latin typeface="Calibri"/>
                <a:ea typeface="Calibri"/>
                <a:cs typeface="Calibri"/>
                <a:sym typeface="Calibri"/>
              </a:rPr>
              <a:t> on </a:t>
            </a:r>
            <a:r>
              <a:rPr lang="fr-FR" sz="1200" dirty="0" err="1">
                <a:latin typeface="Calibri"/>
                <a:ea typeface="Calibri"/>
                <a:cs typeface="Calibri"/>
                <a:sym typeface="Calibri"/>
              </a:rPr>
              <a:t>brightness</a:t>
            </a:r>
            <a:r>
              <a:rPr lang="fr-FR" sz="1200" dirty="0">
                <a:latin typeface="Calibri"/>
                <a:ea typeface="Calibri"/>
                <a:cs typeface="Calibri"/>
                <a:sym typeface="Calibri"/>
              </a:rPr>
              <a:t>, gradient and texture.   In the case of a point cloud, </a:t>
            </a:r>
            <a:r>
              <a:rPr lang="fr-FR" sz="1200" dirty="0" err="1">
                <a:latin typeface="Calibri"/>
                <a:ea typeface="Calibri"/>
                <a:cs typeface="Calibri"/>
                <a:sym typeface="Calibri"/>
              </a:rPr>
              <a:t>it</a:t>
            </a:r>
            <a:r>
              <a:rPr lang="fr-FR" sz="1200" dirty="0">
                <a:latin typeface="Calibri"/>
                <a:ea typeface="Calibri"/>
                <a:cs typeface="Calibri"/>
                <a:sym typeface="Calibri"/>
              </a:rPr>
              <a:t> </a:t>
            </a:r>
            <a:r>
              <a:rPr lang="fr-FR" sz="1200" dirty="0" err="1">
                <a:latin typeface="Calibri"/>
                <a:ea typeface="Calibri"/>
                <a:cs typeface="Calibri"/>
                <a:sym typeface="Calibri"/>
              </a:rPr>
              <a:t>focuses</a:t>
            </a:r>
            <a:r>
              <a:rPr lang="fr-FR" sz="1200" dirty="0">
                <a:latin typeface="Calibri"/>
                <a:ea typeface="Calibri"/>
                <a:cs typeface="Calibri"/>
                <a:sym typeface="Calibri"/>
              </a:rPr>
              <a:t> on a </a:t>
            </a:r>
            <a:r>
              <a:rPr lang="fr-FR" sz="1200" dirty="0" err="1">
                <a:latin typeface="Calibri"/>
                <a:ea typeface="Calibri"/>
                <a:cs typeface="Calibri"/>
                <a:sym typeface="Calibri"/>
              </a:rPr>
              <a:t>discrete</a:t>
            </a:r>
            <a:r>
              <a:rPr lang="fr-FR" sz="1200" dirty="0">
                <a:latin typeface="Calibri"/>
                <a:ea typeface="Calibri"/>
                <a:cs typeface="Calibri"/>
                <a:sym typeface="Calibri"/>
              </a:rPr>
              <a:t> set of data points in </a:t>
            </a:r>
            <a:r>
              <a:rPr lang="fr-FR" sz="1200" dirty="0" err="1">
                <a:latin typeface="Calibri"/>
                <a:ea typeface="Calibri"/>
                <a:cs typeface="Calibri"/>
                <a:sym typeface="Calibri"/>
              </a:rPr>
              <a:t>space</a:t>
            </a:r>
            <a:r>
              <a:rPr lang="fr-FR" sz="1200" dirty="0">
                <a:latin typeface="Calibri"/>
                <a:ea typeface="Calibri"/>
                <a:cs typeface="Calibri"/>
                <a:sym typeface="Calibri"/>
              </a:rPr>
              <a:t>. If </a:t>
            </a:r>
            <a:r>
              <a:rPr lang="fr-FR" sz="1200" dirty="0" err="1">
                <a:latin typeface="Calibri"/>
                <a:ea typeface="Calibri"/>
                <a:cs typeface="Calibri"/>
                <a:sym typeface="Calibri"/>
              </a:rPr>
              <a:t>we</a:t>
            </a:r>
            <a:r>
              <a:rPr lang="fr-FR" sz="1200" dirty="0">
                <a:latin typeface="Calibri"/>
                <a:ea typeface="Calibri"/>
                <a:cs typeface="Calibri"/>
                <a:sym typeface="Calibri"/>
              </a:rPr>
              <a:t> have a 3D </a:t>
            </a:r>
            <a:r>
              <a:rPr lang="fr-FR" sz="1200" dirty="0" err="1">
                <a:latin typeface="Calibri"/>
                <a:ea typeface="Calibri"/>
                <a:cs typeface="Calibri"/>
                <a:sym typeface="Calibri"/>
              </a:rPr>
              <a:t>Map</a:t>
            </a:r>
            <a:r>
              <a:rPr lang="fr-FR" sz="1200" dirty="0">
                <a:latin typeface="Calibri"/>
                <a:ea typeface="Calibri"/>
                <a:cs typeface="Calibri"/>
                <a:sym typeface="Calibri"/>
              </a:rPr>
              <a:t> </a:t>
            </a:r>
            <a:r>
              <a:rPr lang="fr-FR" sz="1200" dirty="0" err="1">
                <a:latin typeface="Calibri"/>
                <a:ea typeface="Calibri"/>
                <a:cs typeface="Calibri"/>
                <a:sym typeface="Calibri"/>
              </a:rPr>
              <a:t>created</a:t>
            </a:r>
            <a:r>
              <a:rPr lang="fr-FR" sz="1200" dirty="0">
                <a:latin typeface="Calibri"/>
                <a:ea typeface="Calibri"/>
                <a:cs typeface="Calibri"/>
                <a:sym typeface="Calibri"/>
              </a:rPr>
              <a:t> by a </a:t>
            </a:r>
            <a:r>
              <a:rPr lang="fr-FR" sz="1200" dirty="0" err="1">
                <a:latin typeface="Calibri"/>
                <a:ea typeface="Calibri"/>
                <a:cs typeface="Calibri"/>
                <a:sym typeface="Calibri"/>
              </a:rPr>
              <a:t>bunch</a:t>
            </a:r>
            <a:r>
              <a:rPr lang="fr-FR" sz="1200" dirty="0">
                <a:latin typeface="Calibri"/>
                <a:ea typeface="Calibri"/>
                <a:cs typeface="Calibri"/>
                <a:sym typeface="Calibri"/>
              </a:rPr>
              <a:t> of </a:t>
            </a:r>
            <a:r>
              <a:rPr lang="fr-FR" sz="1200" dirty="0" err="1">
                <a:latin typeface="Calibri"/>
                <a:ea typeface="Calibri"/>
                <a:cs typeface="Calibri"/>
                <a:sym typeface="Calibri"/>
              </a:rPr>
              <a:t>detail</a:t>
            </a:r>
            <a:r>
              <a:rPr lang="fr-FR" sz="1200" dirty="0">
                <a:latin typeface="Calibri"/>
                <a:ea typeface="Calibri"/>
                <a:cs typeface="Calibri"/>
                <a:sym typeface="Calibri"/>
              </a:rPr>
              <a:t> points </a:t>
            </a:r>
            <a:r>
              <a:rPr lang="fr-FR" sz="1200" dirty="0" err="1">
                <a:latin typeface="Calibri"/>
                <a:ea typeface="Calibri"/>
                <a:cs typeface="Calibri"/>
                <a:sym typeface="Calibri"/>
              </a:rPr>
              <a:t>from</a:t>
            </a:r>
            <a:r>
              <a:rPr lang="fr-FR" sz="1200" dirty="0">
                <a:latin typeface="Calibri"/>
                <a:ea typeface="Calibri"/>
                <a:cs typeface="Calibri"/>
                <a:sym typeface="Calibri"/>
              </a:rPr>
              <a:t> a body scan, </a:t>
            </a:r>
            <a:r>
              <a:rPr lang="fr-FR" sz="1200" dirty="0" err="1">
                <a:latin typeface="Calibri"/>
                <a:ea typeface="Calibri"/>
                <a:cs typeface="Calibri"/>
                <a:sym typeface="Calibri"/>
              </a:rPr>
              <a:t>we</a:t>
            </a:r>
            <a:r>
              <a:rPr lang="fr-FR" sz="1200" dirty="0">
                <a:latin typeface="Calibri"/>
                <a:ea typeface="Calibri"/>
                <a:cs typeface="Calibri"/>
                <a:sym typeface="Calibri"/>
              </a:rPr>
              <a:t> </a:t>
            </a:r>
            <a:r>
              <a:rPr lang="fr-FR" sz="1200" dirty="0" err="1">
                <a:latin typeface="Calibri"/>
                <a:ea typeface="Calibri"/>
                <a:cs typeface="Calibri"/>
                <a:sym typeface="Calibri"/>
              </a:rPr>
              <a:t>want</a:t>
            </a:r>
            <a:r>
              <a:rPr lang="fr-FR" sz="1200" dirty="0">
                <a:latin typeface="Calibri"/>
                <a:ea typeface="Calibri"/>
                <a:cs typeface="Calibri"/>
                <a:sym typeface="Calibri"/>
              </a:rPr>
              <a:t> to show </a:t>
            </a:r>
            <a:r>
              <a:rPr lang="fr-FR" sz="1200" dirty="0" err="1">
                <a:latin typeface="Calibri"/>
                <a:ea typeface="Calibri"/>
                <a:cs typeface="Calibri"/>
                <a:sym typeface="Calibri"/>
              </a:rPr>
              <a:t>personalized</a:t>
            </a:r>
            <a:r>
              <a:rPr lang="fr-FR" sz="1200" dirty="0">
                <a:latin typeface="Calibri"/>
                <a:ea typeface="Calibri"/>
                <a:cs typeface="Calibri"/>
                <a:sym typeface="Calibri"/>
              </a:rPr>
              <a:t> </a:t>
            </a:r>
            <a:r>
              <a:rPr lang="fr-FR" sz="1200" dirty="0" err="1">
                <a:latin typeface="Calibri"/>
                <a:ea typeface="Calibri"/>
                <a:cs typeface="Calibri"/>
                <a:sym typeface="Calibri"/>
              </a:rPr>
              <a:t>views</a:t>
            </a:r>
            <a:r>
              <a:rPr lang="fr-FR" sz="1200" dirty="0">
                <a:latin typeface="Calibri"/>
                <a:ea typeface="Calibri"/>
                <a:cs typeface="Calibri"/>
                <a:sym typeface="Calibri"/>
              </a:rPr>
              <a:t> of body </a:t>
            </a:r>
            <a:r>
              <a:rPr lang="fr-FR" sz="1200" dirty="0" err="1">
                <a:latin typeface="Calibri"/>
                <a:ea typeface="Calibri"/>
                <a:cs typeface="Calibri"/>
                <a:sym typeface="Calibri"/>
              </a:rPr>
              <a:t>organs</a:t>
            </a:r>
            <a:r>
              <a:rPr lang="fr-FR" sz="1200" dirty="0">
                <a:latin typeface="Calibri"/>
                <a:ea typeface="Calibri"/>
                <a:cs typeface="Calibri"/>
                <a:sym typeface="Calibri"/>
              </a:rPr>
              <a:t> for </a:t>
            </a:r>
            <a:r>
              <a:rPr lang="fr-FR" sz="1200" dirty="0" err="1">
                <a:latin typeface="Calibri"/>
                <a:ea typeface="Calibri"/>
                <a:cs typeface="Calibri"/>
                <a:sym typeface="Calibri"/>
              </a:rPr>
              <a:t>example</a:t>
            </a:r>
            <a:r>
              <a:rPr lang="fr-FR" sz="1200" dirty="0">
                <a:latin typeface="Calibri"/>
                <a:ea typeface="Calibri"/>
                <a:cs typeface="Calibri"/>
                <a:sym typeface="Calibri"/>
              </a:rPr>
              <a:t>. This point cloud can help, and </a:t>
            </a:r>
            <a:r>
              <a:rPr lang="fr-FR" sz="1200" dirty="0" err="1">
                <a:latin typeface="Calibri"/>
                <a:ea typeface="Calibri"/>
                <a:cs typeface="Calibri"/>
                <a:sym typeface="Calibri"/>
              </a:rPr>
              <a:t>it</a:t>
            </a:r>
            <a:r>
              <a:rPr lang="fr-FR" sz="1200" dirty="0">
                <a:latin typeface="Calibri"/>
                <a:ea typeface="Calibri"/>
                <a:cs typeface="Calibri"/>
                <a:sym typeface="Calibri"/>
              </a:rPr>
              <a:t> </a:t>
            </a:r>
            <a:r>
              <a:rPr lang="fr-FR" sz="1200" dirty="0" err="1">
                <a:latin typeface="Calibri"/>
                <a:ea typeface="Calibri"/>
                <a:cs typeface="Calibri"/>
                <a:sym typeface="Calibri"/>
              </a:rPr>
              <a:t>adapts</a:t>
            </a:r>
            <a:r>
              <a:rPr lang="fr-FR" sz="1200" dirty="0">
                <a:latin typeface="Calibri"/>
                <a:ea typeface="Calibri"/>
                <a:cs typeface="Calibri"/>
                <a:sym typeface="Calibri"/>
              </a:rPr>
              <a:t> the </a:t>
            </a:r>
            <a:r>
              <a:rPr lang="fr-FR" sz="1200" dirty="0" err="1">
                <a:latin typeface="Calibri"/>
                <a:ea typeface="Calibri"/>
                <a:cs typeface="Calibri"/>
                <a:sym typeface="Calibri"/>
              </a:rPr>
              <a:t>visualization</a:t>
            </a:r>
            <a:r>
              <a:rPr lang="fr-FR" sz="1200" dirty="0">
                <a:latin typeface="Calibri"/>
                <a:ea typeface="Calibri"/>
                <a:cs typeface="Calibri"/>
                <a:sym typeface="Calibri"/>
              </a:rPr>
              <a:t> </a:t>
            </a:r>
            <a:r>
              <a:rPr lang="fr-FR" sz="1200" dirty="0" err="1">
                <a:latin typeface="Calibri"/>
                <a:ea typeface="Calibri"/>
                <a:cs typeface="Calibri"/>
                <a:sym typeface="Calibri"/>
              </a:rPr>
              <a:t>nicely</a:t>
            </a:r>
            <a:r>
              <a:rPr lang="fr-FR" sz="1200" dirty="0">
                <a:latin typeface="Calibri"/>
                <a:ea typeface="Calibri"/>
                <a:cs typeface="Calibri"/>
                <a:sym typeface="Calibri"/>
              </a:rPr>
              <a:t> and </a:t>
            </a:r>
            <a:r>
              <a:rPr lang="fr-FR" sz="1200" dirty="0" err="1">
                <a:latin typeface="Calibri"/>
                <a:ea typeface="Calibri"/>
                <a:cs typeface="Calibri"/>
                <a:sym typeface="Calibri"/>
              </a:rPr>
              <a:t>is</a:t>
            </a:r>
            <a:r>
              <a:rPr lang="fr-FR" sz="1200" dirty="0">
                <a:latin typeface="Calibri"/>
                <a:ea typeface="Calibri"/>
                <a:cs typeface="Calibri"/>
                <a:sym typeface="Calibri"/>
              </a:rPr>
              <a:t> good for </a:t>
            </a:r>
            <a:r>
              <a:rPr lang="fr-FR" sz="1200" dirty="0" err="1">
                <a:latin typeface="Calibri"/>
                <a:ea typeface="Calibri"/>
                <a:cs typeface="Calibri"/>
                <a:sym typeface="Calibri"/>
              </a:rPr>
              <a:t>complex</a:t>
            </a:r>
            <a:r>
              <a:rPr lang="fr-FR" sz="1200" dirty="0">
                <a:latin typeface="Calibri"/>
                <a:ea typeface="Calibri"/>
                <a:cs typeface="Calibri"/>
                <a:sym typeface="Calibri"/>
              </a:rPr>
              <a:t> cases.</a:t>
            </a:r>
            <a:endParaRPr sz="1200" dirty="0">
              <a:latin typeface="Calibri"/>
              <a:ea typeface="Calibri"/>
              <a:cs typeface="Calibri"/>
              <a:sym typeface="Calibri"/>
            </a:endParaRPr>
          </a:p>
          <a:p>
            <a:pPr marL="457200" lvl="0" indent="0" algn="l" rtl="0">
              <a:spcBef>
                <a:spcPts val="0"/>
              </a:spcBef>
              <a:spcAft>
                <a:spcPts val="600"/>
              </a:spcAft>
              <a:buNone/>
            </a:pPr>
            <a:endParaRPr sz="1200" dirty="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a:t>For the Isosurface script, this is a 4D dataset, so we had to squeeze it into 3D data. The third dimension is 1. This means we do not need to keep this dimension. So we can just "squeeze" this dimension to make operations easier. And related to isovalue, it will influence the visualization. But how?</a:t>
            </a:r>
            <a:endParaRPr/>
          </a:p>
          <a:p>
            <a:pPr marL="0" lvl="0" indent="0" algn="l" rtl="0">
              <a:spcBef>
                <a:spcPts val="600"/>
              </a:spcBef>
              <a:spcAft>
                <a:spcPts val="600"/>
              </a:spcAft>
              <a:buNone/>
            </a:pPr>
            <a:endParaRPr/>
          </a:p>
        </p:txBody>
      </p:sp>
      <p:sp>
        <p:nvSpPr>
          <p:cNvPr id="147" name="Google Shape;147;p6:notes"/>
          <p:cNvSpPr>
            <a:spLocks noGrp="1" noRot="1" noChangeAspect="1"/>
          </p:cNvSpPr>
          <p:nvPr>
            <p:ph type="sldImg" idx="2"/>
          </p:nvPr>
        </p:nvSpPr>
        <p:spPr>
          <a:xfrm>
            <a:off x="764704" y="899592"/>
            <a:ext cx="5560412" cy="312773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a6316041fe_1_11: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a6316041fe_1_11: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sp>
        <p:nvSpPr>
          <p:cNvPr id="159" name="Google Shape;159;g2a6316041fe_1_11: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a:latin typeface="Calibri"/>
                <a:ea typeface="Calibri"/>
                <a:cs typeface="Calibri"/>
                <a:sym typeface="Calibri"/>
              </a:rPr>
              <a:t>Here we can better see how this iso value can affect the display of the picture. If too high, no data is displayed and if too low, the image loses its shape and purpose. The last image is the value chosen as isovalue of 0.15.</a:t>
            </a:r>
            <a:endParaRPr sz="1200">
              <a:latin typeface="Calibri"/>
              <a:ea typeface="Calibri"/>
              <a:cs typeface="Calibri"/>
              <a:sym typeface="Calibri"/>
            </a:endParaRPr>
          </a:p>
          <a:p>
            <a:pPr marL="0" lvl="0" indent="0" algn="l" rtl="0">
              <a:spcBef>
                <a:spcPts val="600"/>
              </a:spcBef>
              <a:spcAft>
                <a:spcPts val="600"/>
              </a:spcAft>
              <a:buNone/>
            </a:pPr>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773424" y="4283968"/>
            <a:ext cx="5560412" cy="4248472"/>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a:latin typeface="Calibri"/>
                <a:ea typeface="Calibri"/>
                <a:cs typeface="Calibri"/>
                <a:sym typeface="Calibri"/>
              </a:rPr>
              <a:t>For point cloud, we had to find points above threshold to show our target region, then convert these indices to coordinate points and create the point cloud.</a:t>
            </a:r>
            <a:endParaRPr sz="1200">
              <a:latin typeface="Calibri"/>
              <a:ea typeface="Calibri"/>
              <a:cs typeface="Calibri"/>
              <a:sym typeface="Calibri"/>
            </a:endParaRPr>
          </a:p>
          <a:p>
            <a:pPr marL="0" lvl="0" indent="0" algn="l" rtl="0">
              <a:spcBef>
                <a:spcPts val="600"/>
              </a:spcBef>
              <a:spcAft>
                <a:spcPts val="600"/>
              </a:spcAft>
              <a:buNone/>
            </a:pPr>
            <a:endParaRPr sz="1200">
              <a:latin typeface="Calibri"/>
              <a:ea typeface="Calibri"/>
              <a:cs typeface="Calibri"/>
              <a:sym typeface="Calibri"/>
            </a:endParaRPr>
          </a:p>
        </p:txBody>
      </p:sp>
      <p:sp>
        <p:nvSpPr>
          <p:cNvPr id="176" name="Google Shape;176;p7:notes"/>
          <p:cNvSpPr>
            <a:spLocks noGrp="1" noRot="1" noChangeAspect="1"/>
          </p:cNvSpPr>
          <p:nvPr>
            <p:ph type="sldImg" idx="2"/>
          </p:nvPr>
        </p:nvSpPr>
        <p:spPr>
          <a:xfrm>
            <a:off x="764704" y="899592"/>
            <a:ext cx="5560412" cy="312773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6316041fe_1_35:notes"/>
          <p:cNvSpPr>
            <a:spLocks noGrp="1" noRot="1" noChangeAspect="1"/>
          </p:cNvSpPr>
          <p:nvPr>
            <p:ph type="sldImg" idx="2"/>
          </p:nvPr>
        </p:nvSpPr>
        <p:spPr>
          <a:xfrm>
            <a:off x="764704" y="899592"/>
            <a:ext cx="5560500" cy="3127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a6316041fe_1_35:notes"/>
          <p:cNvSpPr txBox="1">
            <a:spLocks noGrp="1"/>
          </p:cNvSpPr>
          <p:nvPr>
            <p:ph type="sldNum" idx="12"/>
          </p:nvPr>
        </p:nvSpPr>
        <p:spPr>
          <a:xfrm>
            <a:off x="5462663" y="8712000"/>
            <a:ext cx="871200" cy="179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sp>
        <p:nvSpPr>
          <p:cNvPr id="188" name="Google Shape;188;g2a6316041fe_1_35:notes"/>
          <p:cNvSpPr txBox="1">
            <a:spLocks noGrp="1"/>
          </p:cNvSpPr>
          <p:nvPr>
            <p:ph type="body" idx="1"/>
          </p:nvPr>
        </p:nvSpPr>
        <p:spPr>
          <a:xfrm>
            <a:off x="773424" y="4283968"/>
            <a:ext cx="5560500" cy="4248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200">
                <a:latin typeface="Calibri"/>
                <a:ea typeface="Calibri"/>
                <a:cs typeface="Calibri"/>
                <a:sym typeface="Calibri"/>
              </a:rPr>
              <a:t>Here we can see a comparison of values for the region shown of 0.51 and 0.15</a:t>
            </a:r>
            <a:endParaRPr sz="1200">
              <a:latin typeface="Calibri"/>
              <a:ea typeface="Calibri"/>
              <a:cs typeface="Calibri"/>
              <a:sym typeface="Calibri"/>
            </a:endParaRPr>
          </a:p>
          <a:p>
            <a:pPr marL="0" lvl="0" indent="0" algn="l" rtl="0">
              <a:spcBef>
                <a:spcPts val="600"/>
              </a:spcBef>
              <a:spcAft>
                <a:spcPts val="600"/>
              </a:spcAft>
              <a:buNone/>
            </a:pP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p:cSld name="Titelfolie">
    <p:spTree>
      <p:nvGrpSpPr>
        <p:cNvPr id="1" name="Shape 19"/>
        <p:cNvGrpSpPr/>
        <p:nvPr/>
      </p:nvGrpSpPr>
      <p:grpSpPr>
        <a:xfrm>
          <a:off x="0" y="0"/>
          <a:ext cx="0" cy="0"/>
          <a:chOff x="0" y="0"/>
          <a:chExt cx="0" cy="0"/>
        </a:xfrm>
      </p:grpSpPr>
      <p:sp>
        <p:nvSpPr>
          <p:cNvPr id="20" name="Google Shape;20;p12"/>
          <p:cNvSpPr/>
          <p:nvPr/>
        </p:nvSpPr>
        <p:spPr>
          <a:xfrm>
            <a:off x="0" y="846667"/>
            <a:ext cx="6102000" cy="6011333"/>
          </a:xfrm>
          <a:prstGeom prst="rect">
            <a:avLst/>
          </a:prstGeom>
          <a:solidFill>
            <a:srgbClr val="FDE7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 name="Google Shape;21;p12"/>
          <p:cNvSpPr txBox="1">
            <a:spLocks noGrp="1"/>
          </p:cNvSpPr>
          <p:nvPr>
            <p:ph type="dt" idx="10"/>
          </p:nvPr>
        </p:nvSpPr>
        <p:spPr>
          <a:xfrm>
            <a:off x="408076" y="6223621"/>
            <a:ext cx="2631600" cy="216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13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ftr" idx="11"/>
          </p:nvPr>
        </p:nvSpPr>
        <p:spPr>
          <a:xfrm rot="-5400000">
            <a:off x="12031569" y="148321"/>
            <a:ext cx="360000" cy="36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rot="-5400000">
            <a:off x="12031569" y="148321"/>
            <a:ext cx="360000" cy="36000"/>
          </a:xfrm>
          <a:prstGeom prst="rect">
            <a:avLst/>
          </a:prstGeom>
          <a:noFill/>
          <a:ln>
            <a:noFill/>
          </a:ln>
        </p:spPr>
        <p:txBody>
          <a:bodyPr spcFirstLastPara="1" wrap="square" lIns="0" tIns="0" rIns="0" bIns="0" anchor="t" anchorCtr="0">
            <a:noAutofit/>
          </a:bodyPr>
          <a:lstStyle>
            <a:lvl1pPr marL="0" lvl="0" indent="0" algn="r">
              <a:spcBef>
                <a:spcPts val="0"/>
              </a:spcBef>
              <a:buNone/>
              <a:defRPr sz="100" b="0" i="0" u="none" strike="noStrike" cap="none">
                <a:solidFill>
                  <a:schemeClr val="lt1"/>
                </a:solidFill>
                <a:latin typeface="Arial"/>
                <a:ea typeface="Arial"/>
                <a:cs typeface="Arial"/>
                <a:sym typeface="Arial"/>
              </a:defRPr>
            </a:lvl1pPr>
            <a:lvl2pPr marL="0" lvl="1" indent="0" algn="r">
              <a:spcBef>
                <a:spcPts val="0"/>
              </a:spcBef>
              <a:buNone/>
              <a:defRPr sz="100" b="0" i="0" u="none" strike="noStrike" cap="none">
                <a:solidFill>
                  <a:schemeClr val="lt1"/>
                </a:solidFill>
                <a:latin typeface="Arial"/>
                <a:ea typeface="Arial"/>
                <a:cs typeface="Arial"/>
                <a:sym typeface="Arial"/>
              </a:defRPr>
            </a:lvl2pPr>
            <a:lvl3pPr marL="0" lvl="2" indent="0" algn="r">
              <a:spcBef>
                <a:spcPts val="0"/>
              </a:spcBef>
              <a:buNone/>
              <a:defRPr sz="100" b="0" i="0" u="none" strike="noStrike" cap="none">
                <a:solidFill>
                  <a:schemeClr val="lt1"/>
                </a:solidFill>
                <a:latin typeface="Arial"/>
                <a:ea typeface="Arial"/>
                <a:cs typeface="Arial"/>
                <a:sym typeface="Arial"/>
              </a:defRPr>
            </a:lvl3pPr>
            <a:lvl4pPr marL="0" lvl="3" indent="0" algn="r">
              <a:spcBef>
                <a:spcPts val="0"/>
              </a:spcBef>
              <a:buNone/>
              <a:defRPr sz="100" b="0" i="0" u="none" strike="noStrike" cap="none">
                <a:solidFill>
                  <a:schemeClr val="lt1"/>
                </a:solidFill>
                <a:latin typeface="Arial"/>
                <a:ea typeface="Arial"/>
                <a:cs typeface="Arial"/>
                <a:sym typeface="Arial"/>
              </a:defRPr>
            </a:lvl4pPr>
            <a:lvl5pPr marL="0" lvl="4" indent="0" algn="r">
              <a:spcBef>
                <a:spcPts val="0"/>
              </a:spcBef>
              <a:buNone/>
              <a:defRPr sz="100" b="0" i="0" u="none" strike="noStrike" cap="none">
                <a:solidFill>
                  <a:schemeClr val="lt1"/>
                </a:solidFill>
                <a:latin typeface="Arial"/>
                <a:ea typeface="Arial"/>
                <a:cs typeface="Arial"/>
                <a:sym typeface="Arial"/>
              </a:defRPr>
            </a:lvl5pPr>
            <a:lvl6pPr marL="0" lvl="5" indent="0" algn="r">
              <a:spcBef>
                <a:spcPts val="0"/>
              </a:spcBef>
              <a:buNone/>
              <a:defRPr sz="100" b="0" i="0" u="none" strike="noStrike" cap="none">
                <a:solidFill>
                  <a:schemeClr val="lt1"/>
                </a:solidFill>
                <a:latin typeface="Arial"/>
                <a:ea typeface="Arial"/>
                <a:cs typeface="Arial"/>
                <a:sym typeface="Arial"/>
              </a:defRPr>
            </a:lvl6pPr>
            <a:lvl7pPr marL="0" lvl="6" indent="0" algn="r">
              <a:spcBef>
                <a:spcPts val="0"/>
              </a:spcBef>
              <a:buNone/>
              <a:defRPr sz="100" b="0" i="0" u="none" strike="noStrike" cap="none">
                <a:solidFill>
                  <a:schemeClr val="lt1"/>
                </a:solidFill>
                <a:latin typeface="Arial"/>
                <a:ea typeface="Arial"/>
                <a:cs typeface="Arial"/>
                <a:sym typeface="Arial"/>
              </a:defRPr>
            </a:lvl7pPr>
            <a:lvl8pPr marL="0" lvl="7" indent="0" algn="r">
              <a:spcBef>
                <a:spcPts val="0"/>
              </a:spcBef>
              <a:buNone/>
              <a:defRPr sz="100" b="0" i="0" u="none" strike="noStrike" cap="none">
                <a:solidFill>
                  <a:schemeClr val="lt1"/>
                </a:solidFill>
                <a:latin typeface="Arial"/>
                <a:ea typeface="Arial"/>
                <a:cs typeface="Arial"/>
                <a:sym typeface="Arial"/>
              </a:defRPr>
            </a:lvl8pPr>
            <a:lvl9pPr marL="0" lvl="8" indent="0" algn="r">
              <a:spcBef>
                <a:spcPts val="0"/>
              </a:spcBef>
              <a:buNone/>
              <a:defRPr sz="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
        <p:nvSpPr>
          <p:cNvPr id="24" name="Google Shape;24;p12"/>
          <p:cNvSpPr>
            <a:spLocks noGrp="1"/>
          </p:cNvSpPr>
          <p:nvPr>
            <p:ph type="pic" idx="2"/>
          </p:nvPr>
        </p:nvSpPr>
        <p:spPr>
          <a:xfrm>
            <a:off x="6103027" y="850779"/>
            <a:ext cx="5323238" cy="6007221"/>
          </a:xfrm>
          <a:prstGeom prst="rect">
            <a:avLst/>
          </a:prstGeom>
          <a:solidFill>
            <a:srgbClr val="BBD6EE"/>
          </a:solidFill>
          <a:ln>
            <a:noFill/>
          </a:ln>
        </p:spPr>
      </p:sp>
      <p:sp>
        <p:nvSpPr>
          <p:cNvPr id="25" name="Google Shape;25;p12"/>
          <p:cNvSpPr txBox="1">
            <a:spLocks noGrp="1"/>
          </p:cNvSpPr>
          <p:nvPr>
            <p:ph type="body" idx="1"/>
          </p:nvPr>
        </p:nvSpPr>
        <p:spPr>
          <a:xfrm>
            <a:off x="408076" y="5229000"/>
            <a:ext cx="5265300" cy="935263"/>
          </a:xfrm>
          <a:prstGeom prst="rect">
            <a:avLst/>
          </a:prstGeom>
          <a:noFill/>
          <a:ln>
            <a:noFill/>
          </a:ln>
        </p:spPr>
        <p:txBody>
          <a:bodyPr spcFirstLastPara="1" wrap="square" lIns="0" tIns="0" rIns="0" bIns="0" anchor="b" anchorCtr="0">
            <a:noAutofit/>
          </a:bodyPr>
          <a:lstStyle>
            <a:lvl1pPr marL="457200" lvl="0" indent="-228600" algn="l">
              <a:lnSpc>
                <a:spcPct val="125000"/>
              </a:lnSpc>
              <a:spcBef>
                <a:spcPts val="0"/>
              </a:spcBef>
              <a:spcAft>
                <a:spcPts val="0"/>
              </a:spcAft>
              <a:buClr>
                <a:schemeClr val="dk1"/>
              </a:buClr>
              <a:buSzPts val="1350"/>
              <a:buNone/>
              <a:defRPr sz="1350">
                <a:latin typeface="Arial"/>
                <a:ea typeface="Arial"/>
                <a:cs typeface="Arial"/>
                <a:sym typeface="Arial"/>
              </a:defRPr>
            </a:lvl1pPr>
            <a:lvl2pPr marL="914400" lvl="1" indent="-342900" algn="l">
              <a:lnSpc>
                <a:spcPct val="125000"/>
              </a:lnSpc>
              <a:spcBef>
                <a:spcPts val="0"/>
              </a:spcBef>
              <a:spcAft>
                <a:spcPts val="0"/>
              </a:spcAft>
              <a:buClr>
                <a:schemeClr val="dk1"/>
              </a:buClr>
              <a:buSzPts val="1800"/>
              <a:buChar char="–"/>
              <a:defRPr/>
            </a:lvl2pPr>
            <a:lvl3pPr marL="1371600" lvl="2" indent="-342900" algn="l">
              <a:lnSpc>
                <a:spcPct val="125000"/>
              </a:lnSpc>
              <a:spcBef>
                <a:spcPts val="0"/>
              </a:spcBef>
              <a:spcAft>
                <a:spcPts val="0"/>
              </a:spcAft>
              <a:buClr>
                <a:schemeClr val="dk1"/>
              </a:buClr>
              <a:buSzPts val="18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a:spLocks noGrp="1"/>
          </p:cNvSpPr>
          <p:nvPr>
            <p:ph type="ctrTitle"/>
          </p:nvPr>
        </p:nvSpPr>
        <p:spPr>
          <a:xfrm>
            <a:off x="407368" y="1117240"/>
            <a:ext cx="5265301" cy="123110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4000"/>
              <a:buFont typeface="Arial"/>
              <a:buNone/>
              <a:defRPr sz="4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subTitle" idx="3"/>
          </p:nvPr>
        </p:nvSpPr>
        <p:spPr>
          <a:xfrm>
            <a:off x="408076" y="2926800"/>
            <a:ext cx="5265300" cy="1510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None/>
              <a:defRPr sz="2400" b="1">
                <a:latin typeface="Arial"/>
                <a:ea typeface="Arial"/>
                <a:cs typeface="Arial"/>
                <a:sym typeface="Arial"/>
              </a:defRPr>
            </a:lvl1pPr>
            <a:lvl2pPr lvl="1" algn="l">
              <a:lnSpc>
                <a:spcPct val="125000"/>
              </a:lnSpc>
              <a:spcBef>
                <a:spcPts val="0"/>
              </a:spcBef>
              <a:spcAft>
                <a:spcPts val="0"/>
              </a:spcAft>
              <a:buClr>
                <a:schemeClr val="dk1"/>
              </a:buClr>
              <a:buSzPts val="1800"/>
              <a:buChar char="–"/>
              <a:defRPr/>
            </a:lvl2pPr>
            <a:lvl3pPr lvl="2" algn="l">
              <a:lnSpc>
                <a:spcPct val="125000"/>
              </a:lnSpc>
              <a:spcBef>
                <a:spcPts val="0"/>
              </a:spcBef>
              <a:spcAft>
                <a:spcPts val="0"/>
              </a:spcAft>
              <a:buClr>
                <a:schemeClr val="dk1"/>
              </a:buClr>
              <a:buSzPts val="1800"/>
              <a:buChar char="–"/>
              <a:defRPr/>
            </a:lvl3pPr>
            <a:lvl4pPr lvl="3" algn="l">
              <a:lnSpc>
                <a:spcPct val="125000"/>
              </a:lnSpc>
              <a:spcBef>
                <a:spcPts val="0"/>
              </a:spcBef>
              <a:spcAft>
                <a:spcPts val="0"/>
              </a:spcAft>
              <a:buClr>
                <a:schemeClr val="dk1"/>
              </a:buClr>
              <a:buSzPts val="1800"/>
              <a:buChar char="–"/>
              <a:defRPr/>
            </a:lvl4pPr>
            <a:lvl5pPr lvl="4" algn="l">
              <a:lnSpc>
                <a:spcPct val="125000"/>
              </a:lnSpc>
              <a:spcBef>
                <a:spcPts val="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7"/>
        <p:cNvGrpSpPr/>
        <p:nvPr/>
      </p:nvGrpSpPr>
      <p:grpSpPr>
        <a:xfrm>
          <a:off x="0" y="0"/>
          <a:ext cx="0" cy="0"/>
          <a:chOff x="0" y="0"/>
          <a:chExt cx="0" cy="0"/>
        </a:xfrm>
      </p:grpSpPr>
      <p:sp>
        <p:nvSpPr>
          <p:cNvPr id="78" name="Google Shape;78;p21"/>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408076" y="1170372"/>
            <a:ext cx="110124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3"/>
          <p:cNvSpPr txBox="1">
            <a:spLocks noGrp="1"/>
          </p:cNvSpPr>
          <p:nvPr>
            <p:ph type="body" idx="1"/>
          </p:nvPr>
        </p:nvSpPr>
        <p:spPr>
          <a:xfrm>
            <a:off x="408075" y="1989138"/>
            <a:ext cx="11013193"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Char char="–"/>
              <a:defRPr/>
            </a:lvl1pPr>
            <a:lvl2pPr marL="914400" lvl="1" indent="-342900" algn="l">
              <a:lnSpc>
                <a:spcPct val="125000"/>
              </a:lnSpc>
              <a:spcBef>
                <a:spcPts val="0"/>
              </a:spcBef>
              <a:spcAft>
                <a:spcPts val="0"/>
              </a:spcAft>
              <a:buClr>
                <a:schemeClr val="dk1"/>
              </a:buClr>
              <a:buSzPts val="1800"/>
              <a:buChar char="–"/>
              <a:defRPr/>
            </a:lvl2pPr>
            <a:lvl3pPr marL="1371600" lvl="2" indent="-355600" algn="l">
              <a:lnSpc>
                <a:spcPct val="125000"/>
              </a:lnSpc>
              <a:spcBef>
                <a:spcPts val="0"/>
              </a:spcBef>
              <a:spcAft>
                <a:spcPts val="0"/>
              </a:spcAft>
              <a:buClr>
                <a:schemeClr val="dk1"/>
              </a:buClr>
              <a:buSzPts val="20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3"/>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3"/>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halt und Bild rechts">
  <p:cSld name="Inhalt und Bild rechts">
    <p:spTree>
      <p:nvGrpSpPr>
        <p:cNvPr id="1" name="Shape 34"/>
        <p:cNvGrpSpPr/>
        <p:nvPr/>
      </p:nvGrpSpPr>
      <p:grpSpPr>
        <a:xfrm>
          <a:off x="0" y="0"/>
          <a:ext cx="0" cy="0"/>
          <a:chOff x="0" y="0"/>
          <a:chExt cx="0" cy="0"/>
        </a:xfrm>
      </p:grpSpPr>
      <p:sp>
        <p:nvSpPr>
          <p:cNvPr id="35" name="Google Shape;35;p14"/>
          <p:cNvSpPr txBox="1">
            <a:spLocks noGrp="1"/>
          </p:cNvSpPr>
          <p:nvPr>
            <p:ph type="title"/>
          </p:nvPr>
        </p:nvSpPr>
        <p:spPr>
          <a:xfrm>
            <a:off x="408076" y="1170372"/>
            <a:ext cx="50400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
          <p:cNvSpPr txBox="1">
            <a:spLocks noGrp="1"/>
          </p:cNvSpPr>
          <p:nvPr>
            <p:ph type="body" idx="1"/>
          </p:nvPr>
        </p:nvSpPr>
        <p:spPr>
          <a:xfrm>
            <a:off x="408076" y="1989138"/>
            <a:ext cx="5040000"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Char char="–"/>
              <a:defRPr/>
            </a:lvl1pPr>
            <a:lvl2pPr marL="914400" lvl="1" indent="-342900" algn="l">
              <a:lnSpc>
                <a:spcPct val="125000"/>
              </a:lnSpc>
              <a:spcBef>
                <a:spcPts val="0"/>
              </a:spcBef>
              <a:spcAft>
                <a:spcPts val="0"/>
              </a:spcAft>
              <a:buClr>
                <a:schemeClr val="dk1"/>
              </a:buClr>
              <a:buSzPts val="1800"/>
              <a:buChar char="–"/>
              <a:defRPr/>
            </a:lvl2pPr>
            <a:lvl3pPr marL="1371600" lvl="2" indent="-342900" algn="l">
              <a:lnSpc>
                <a:spcPct val="125000"/>
              </a:lnSpc>
              <a:spcBef>
                <a:spcPts val="0"/>
              </a:spcBef>
              <a:spcAft>
                <a:spcPts val="0"/>
              </a:spcAft>
              <a:buClr>
                <a:schemeClr val="dk1"/>
              </a:buClr>
              <a:buSzPts val="18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
        <p:nvSpPr>
          <p:cNvPr id="40" name="Google Shape;40;p14"/>
          <p:cNvSpPr>
            <a:spLocks noGrp="1"/>
          </p:cNvSpPr>
          <p:nvPr>
            <p:ph type="pic" idx="2"/>
          </p:nvPr>
        </p:nvSpPr>
        <p:spPr>
          <a:xfrm>
            <a:off x="6110131" y="846000"/>
            <a:ext cx="5324400" cy="5688000"/>
          </a:xfrm>
          <a:prstGeom prst="rect">
            <a:avLst/>
          </a:prstGeom>
          <a:solidFill>
            <a:srgbClr val="BBD6EE"/>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Kapiteltitel">
  <p:cSld name="Kapiteltitel">
    <p:spTree>
      <p:nvGrpSpPr>
        <p:cNvPr id="1" name="Shape 41"/>
        <p:cNvGrpSpPr/>
        <p:nvPr/>
      </p:nvGrpSpPr>
      <p:grpSpPr>
        <a:xfrm>
          <a:off x="0" y="0"/>
          <a:ext cx="0" cy="0"/>
          <a:chOff x="0" y="0"/>
          <a:chExt cx="0" cy="0"/>
        </a:xfrm>
      </p:grpSpPr>
      <p:sp>
        <p:nvSpPr>
          <p:cNvPr id="42" name="Google Shape;42;p15"/>
          <p:cNvSpPr/>
          <p:nvPr/>
        </p:nvSpPr>
        <p:spPr>
          <a:xfrm>
            <a:off x="0" y="846667"/>
            <a:ext cx="11430000" cy="6011333"/>
          </a:xfrm>
          <a:prstGeom prst="rect">
            <a:avLst/>
          </a:prstGeom>
          <a:solidFill>
            <a:srgbClr val="FDE70E"/>
          </a:solidFill>
          <a:ln>
            <a:noFill/>
          </a:ln>
        </p:spPr>
        <p:txBody>
          <a:bodyPr spcFirstLastPara="1" wrap="square" lIns="72000"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 name="Google Shape;43;p15"/>
          <p:cNvSpPr txBox="1">
            <a:spLocks noGrp="1"/>
          </p:cNvSpPr>
          <p:nvPr>
            <p:ph type="title"/>
          </p:nvPr>
        </p:nvSpPr>
        <p:spPr>
          <a:xfrm>
            <a:off x="408076" y="1067524"/>
            <a:ext cx="10587038" cy="92161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5850"/>
              <a:buFont typeface="Arial"/>
              <a:buNone/>
              <a:defRPr sz="58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5"/>
          <p:cNvSpPr txBox="1">
            <a:spLocks noGrp="1"/>
          </p:cNvSpPr>
          <p:nvPr>
            <p:ph type="dt" idx="10"/>
          </p:nvPr>
        </p:nvSpPr>
        <p:spPr>
          <a:xfrm rot="-5400000">
            <a:off x="12030000" y="162000"/>
            <a:ext cx="360000" cy="36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ftr" idx="11"/>
          </p:nvPr>
        </p:nvSpPr>
        <p:spPr>
          <a:xfrm rot="-5400000">
            <a:off x="12030000" y="162000"/>
            <a:ext cx="360000" cy="36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408076" y="1170372"/>
            <a:ext cx="110124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6"/>
          <p:cNvSpPr txBox="1">
            <a:spLocks noGrp="1"/>
          </p:cNvSpPr>
          <p:nvPr>
            <p:ph type="body" idx="1"/>
          </p:nvPr>
        </p:nvSpPr>
        <p:spPr>
          <a:xfrm>
            <a:off x="408075" y="1989138"/>
            <a:ext cx="11013193"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Font typeface="Arial"/>
              <a:buAutoNum type="arabicPeriod"/>
              <a:defRPr sz="2000"/>
            </a:lvl1pPr>
            <a:lvl2pPr marL="914400" lvl="1" indent="-355600" algn="l">
              <a:lnSpc>
                <a:spcPct val="125000"/>
              </a:lnSpc>
              <a:spcBef>
                <a:spcPts val="0"/>
              </a:spcBef>
              <a:spcAft>
                <a:spcPts val="0"/>
              </a:spcAft>
              <a:buClr>
                <a:schemeClr val="dk1"/>
              </a:buClr>
              <a:buSzPts val="2000"/>
              <a:buFont typeface="Arial"/>
              <a:buAutoNum type="alphaLcPeriod"/>
              <a:defRPr sz="2000"/>
            </a:lvl2pPr>
            <a:lvl3pPr marL="1371600" lvl="2" indent="-355600" algn="l">
              <a:lnSpc>
                <a:spcPct val="125000"/>
              </a:lnSpc>
              <a:spcBef>
                <a:spcPts val="0"/>
              </a:spcBef>
              <a:spcAft>
                <a:spcPts val="0"/>
              </a:spcAft>
              <a:buClr>
                <a:schemeClr val="dk1"/>
              </a:buClr>
              <a:buSzPts val="2000"/>
              <a:buChar char="–"/>
              <a:defRPr sz="2000"/>
            </a:lvl3pPr>
            <a:lvl4pPr marL="1828800" lvl="3" indent="-355600" algn="l">
              <a:lnSpc>
                <a:spcPct val="125000"/>
              </a:lnSpc>
              <a:spcBef>
                <a:spcPts val="0"/>
              </a:spcBef>
              <a:spcAft>
                <a:spcPts val="0"/>
              </a:spcAft>
              <a:buClr>
                <a:schemeClr val="dk1"/>
              </a:buClr>
              <a:buSzPts val="2000"/>
              <a:buChar char="–"/>
              <a:defRPr sz="2000"/>
            </a:lvl4pPr>
            <a:lvl5pPr marL="2286000" lvl="4" indent="-355600" algn="l">
              <a:lnSpc>
                <a:spcPct val="125000"/>
              </a:lnSpc>
              <a:spcBef>
                <a:spcPts val="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6"/>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6"/>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53"/>
        <p:cNvGrpSpPr/>
        <p:nvPr/>
      </p:nvGrpSpPr>
      <p:grpSpPr>
        <a:xfrm>
          <a:off x="0" y="0"/>
          <a:ext cx="0" cy="0"/>
          <a:chOff x="0" y="0"/>
          <a:chExt cx="0" cy="0"/>
        </a:xfrm>
      </p:grpSpPr>
      <p:sp>
        <p:nvSpPr>
          <p:cNvPr id="54" name="Google Shape;54;p17"/>
          <p:cNvSpPr txBox="1">
            <a:spLocks noGrp="1"/>
          </p:cNvSpPr>
          <p:nvPr>
            <p:ph type="title"/>
          </p:nvPr>
        </p:nvSpPr>
        <p:spPr>
          <a:xfrm>
            <a:off x="408076" y="1170372"/>
            <a:ext cx="110124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7"/>
          <p:cNvSpPr txBox="1">
            <a:spLocks noGrp="1"/>
          </p:cNvSpPr>
          <p:nvPr>
            <p:ph type="body" idx="1"/>
          </p:nvPr>
        </p:nvSpPr>
        <p:spPr>
          <a:xfrm>
            <a:off x="408076" y="1989137"/>
            <a:ext cx="5040000"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Char char="–"/>
              <a:defRPr/>
            </a:lvl1pPr>
            <a:lvl2pPr marL="914400" lvl="1" indent="-342900" algn="l">
              <a:lnSpc>
                <a:spcPct val="125000"/>
              </a:lnSpc>
              <a:spcBef>
                <a:spcPts val="0"/>
              </a:spcBef>
              <a:spcAft>
                <a:spcPts val="0"/>
              </a:spcAft>
              <a:buClr>
                <a:schemeClr val="dk1"/>
              </a:buClr>
              <a:buSzPts val="1800"/>
              <a:buChar char="–"/>
              <a:defRPr/>
            </a:lvl2pPr>
            <a:lvl3pPr marL="1371600" lvl="2" indent="-342900" algn="l">
              <a:lnSpc>
                <a:spcPct val="125000"/>
              </a:lnSpc>
              <a:spcBef>
                <a:spcPts val="0"/>
              </a:spcBef>
              <a:spcAft>
                <a:spcPts val="0"/>
              </a:spcAft>
              <a:buClr>
                <a:schemeClr val="dk1"/>
              </a:buClr>
              <a:buSzPts val="18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7"/>
          <p:cNvSpPr txBox="1">
            <a:spLocks noGrp="1"/>
          </p:cNvSpPr>
          <p:nvPr>
            <p:ph type="body" idx="2"/>
          </p:nvPr>
        </p:nvSpPr>
        <p:spPr>
          <a:xfrm>
            <a:off x="6385979" y="1989138"/>
            <a:ext cx="5037671"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Char char="–"/>
              <a:defRPr/>
            </a:lvl1pPr>
            <a:lvl2pPr marL="914400" lvl="1" indent="-342900" algn="l">
              <a:lnSpc>
                <a:spcPct val="125000"/>
              </a:lnSpc>
              <a:spcBef>
                <a:spcPts val="0"/>
              </a:spcBef>
              <a:spcAft>
                <a:spcPts val="0"/>
              </a:spcAft>
              <a:buClr>
                <a:schemeClr val="dk1"/>
              </a:buClr>
              <a:buSzPts val="1800"/>
              <a:buChar char="–"/>
              <a:defRPr/>
            </a:lvl2pPr>
            <a:lvl3pPr marL="1371600" lvl="2" indent="-342900" algn="l">
              <a:lnSpc>
                <a:spcPct val="125000"/>
              </a:lnSpc>
              <a:spcBef>
                <a:spcPts val="0"/>
              </a:spcBef>
              <a:spcAft>
                <a:spcPts val="0"/>
              </a:spcAft>
              <a:buClr>
                <a:schemeClr val="dk1"/>
              </a:buClr>
              <a:buSzPts val="18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7"/>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alt und Bild links">
  <p:cSld name="Inhalt und Bild links">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6030175" y="1170372"/>
            <a:ext cx="5393475"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8"/>
          <p:cNvSpPr txBox="1">
            <a:spLocks noGrp="1"/>
          </p:cNvSpPr>
          <p:nvPr>
            <p:ph type="body" idx="1"/>
          </p:nvPr>
        </p:nvSpPr>
        <p:spPr>
          <a:xfrm>
            <a:off x="6030175" y="1989138"/>
            <a:ext cx="5393475" cy="4175125"/>
          </a:xfrm>
          <a:prstGeom prst="rect">
            <a:avLst/>
          </a:prstGeom>
          <a:noFill/>
          <a:ln>
            <a:noFill/>
          </a:ln>
        </p:spPr>
        <p:txBody>
          <a:bodyPr spcFirstLastPara="1" wrap="square" lIns="0" tIns="0" rIns="0" bIns="0" anchor="t" anchorCtr="0">
            <a:noAutofit/>
          </a:bodyPr>
          <a:lstStyle>
            <a:lvl1pPr marL="457200" lvl="0" indent="-355600" algn="l">
              <a:lnSpc>
                <a:spcPct val="125000"/>
              </a:lnSpc>
              <a:spcBef>
                <a:spcPts val="0"/>
              </a:spcBef>
              <a:spcAft>
                <a:spcPts val="0"/>
              </a:spcAft>
              <a:buClr>
                <a:schemeClr val="dk1"/>
              </a:buClr>
              <a:buSzPts val="2000"/>
              <a:buChar char="–"/>
              <a:defRPr/>
            </a:lvl1pPr>
            <a:lvl2pPr marL="914400" lvl="1" indent="-342900" algn="l">
              <a:lnSpc>
                <a:spcPct val="125000"/>
              </a:lnSpc>
              <a:spcBef>
                <a:spcPts val="0"/>
              </a:spcBef>
              <a:spcAft>
                <a:spcPts val="0"/>
              </a:spcAft>
              <a:buClr>
                <a:schemeClr val="dk1"/>
              </a:buClr>
              <a:buSzPts val="1800"/>
              <a:buChar char="–"/>
              <a:defRPr/>
            </a:lvl2pPr>
            <a:lvl3pPr marL="1371600" lvl="2" indent="-342900" algn="l">
              <a:lnSpc>
                <a:spcPct val="125000"/>
              </a:lnSpc>
              <a:spcBef>
                <a:spcPts val="0"/>
              </a:spcBef>
              <a:spcAft>
                <a:spcPts val="0"/>
              </a:spcAft>
              <a:buClr>
                <a:schemeClr val="dk1"/>
              </a:buClr>
              <a:buSzPts val="1800"/>
              <a:buChar char="–"/>
              <a:defRPr/>
            </a:lvl3pPr>
            <a:lvl4pPr marL="1828800" lvl="3" indent="-342900" algn="l">
              <a:lnSpc>
                <a:spcPct val="125000"/>
              </a:lnSpc>
              <a:spcBef>
                <a:spcPts val="0"/>
              </a:spcBef>
              <a:spcAft>
                <a:spcPts val="0"/>
              </a:spcAft>
              <a:buClr>
                <a:schemeClr val="dk1"/>
              </a:buClr>
              <a:buSzPts val="1800"/>
              <a:buChar char="–"/>
              <a:defRPr/>
            </a:lvl4pPr>
            <a:lvl5pPr marL="2286000" lvl="4" indent="-342900" algn="l">
              <a:lnSpc>
                <a:spcPct val="125000"/>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8"/>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
        <p:nvSpPr>
          <p:cNvPr id="66" name="Google Shape;66;p18"/>
          <p:cNvSpPr>
            <a:spLocks noGrp="1"/>
          </p:cNvSpPr>
          <p:nvPr>
            <p:ph type="pic" idx="2"/>
          </p:nvPr>
        </p:nvSpPr>
        <p:spPr>
          <a:xfrm>
            <a:off x="-2941" y="846001"/>
            <a:ext cx="5324400" cy="5688000"/>
          </a:xfrm>
          <a:prstGeom prst="rect">
            <a:avLst/>
          </a:prstGeom>
          <a:solidFill>
            <a:srgbClr val="BBD6EE"/>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 vollflächig">
  <p:cSld name="Bild vollflächig">
    <p:spTree>
      <p:nvGrpSpPr>
        <p:cNvPr id="1" name="Shape 67"/>
        <p:cNvGrpSpPr/>
        <p:nvPr/>
      </p:nvGrpSpPr>
      <p:grpSpPr>
        <a:xfrm>
          <a:off x="0" y="0"/>
          <a:ext cx="0" cy="0"/>
          <a:chOff x="0" y="0"/>
          <a:chExt cx="0" cy="0"/>
        </a:xfrm>
      </p:grpSpPr>
      <p:sp>
        <p:nvSpPr>
          <p:cNvPr id="68" name="Google Shape;68;p19"/>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
        <p:nvSpPr>
          <p:cNvPr id="71" name="Google Shape;71;p19"/>
          <p:cNvSpPr>
            <a:spLocks noGrp="1"/>
          </p:cNvSpPr>
          <p:nvPr>
            <p:ph type="pic" idx="2"/>
          </p:nvPr>
        </p:nvSpPr>
        <p:spPr>
          <a:xfrm>
            <a:off x="0" y="846872"/>
            <a:ext cx="11430000" cy="5688000"/>
          </a:xfrm>
          <a:prstGeom prst="rect">
            <a:avLst/>
          </a:prstGeom>
          <a:solidFill>
            <a:srgbClr val="BBD6EE"/>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08076" y="1170372"/>
            <a:ext cx="110124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0"/>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0" y="6534000"/>
            <a:ext cx="11430000" cy="324000"/>
          </a:xfrm>
          <a:prstGeom prst="rect">
            <a:avLst/>
          </a:prstGeom>
          <a:solidFill>
            <a:srgbClr val="FDE7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11"/>
          <p:cNvSpPr txBox="1">
            <a:spLocks noGrp="1"/>
          </p:cNvSpPr>
          <p:nvPr>
            <p:ph type="title"/>
          </p:nvPr>
        </p:nvSpPr>
        <p:spPr>
          <a:xfrm>
            <a:off x="410457" y="1170372"/>
            <a:ext cx="11006138"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1"/>
          <p:cNvSpPr txBox="1">
            <a:spLocks noGrp="1"/>
          </p:cNvSpPr>
          <p:nvPr>
            <p:ph type="body" idx="1"/>
          </p:nvPr>
        </p:nvSpPr>
        <p:spPr>
          <a:xfrm>
            <a:off x="407988" y="1989137"/>
            <a:ext cx="11015662" cy="4175999"/>
          </a:xfrm>
          <a:prstGeom prst="rect">
            <a:avLst/>
          </a:prstGeom>
          <a:noFill/>
          <a:ln>
            <a:noFill/>
          </a:ln>
        </p:spPr>
        <p:txBody>
          <a:bodyPr spcFirstLastPara="1" wrap="square" lIns="0" tIns="0" rIns="0" bIns="0" anchor="t" anchorCtr="0">
            <a:noAutofit/>
          </a:bodyPr>
          <a:lstStyle>
            <a:lvl1pPr marL="457200" marR="0" lvl="0" indent="-355600" algn="l" rtl="0">
              <a:lnSpc>
                <a:spcPct val="12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2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2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2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2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1"/>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95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1"/>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95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1"/>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50" b="0" i="0" u="none" strike="noStrike" cap="none">
                <a:solidFill>
                  <a:schemeClr val="dk1"/>
                </a:solidFill>
                <a:latin typeface="Arial"/>
                <a:ea typeface="Arial"/>
                <a:cs typeface="Arial"/>
                <a:sym typeface="Arial"/>
              </a:defRPr>
            </a:lvl1pPr>
            <a:lvl2pPr marL="0" marR="0" lvl="1" indent="0" algn="r" rtl="0">
              <a:spcBef>
                <a:spcPts val="0"/>
              </a:spcBef>
              <a:buNone/>
              <a:defRPr sz="950" b="0" i="0" u="none" strike="noStrike" cap="none">
                <a:solidFill>
                  <a:schemeClr val="dk1"/>
                </a:solidFill>
                <a:latin typeface="Arial"/>
                <a:ea typeface="Arial"/>
                <a:cs typeface="Arial"/>
                <a:sym typeface="Arial"/>
              </a:defRPr>
            </a:lvl2pPr>
            <a:lvl3pPr marL="0" marR="0" lvl="2" indent="0" algn="r" rtl="0">
              <a:spcBef>
                <a:spcPts val="0"/>
              </a:spcBef>
              <a:buNone/>
              <a:defRPr sz="950" b="0" i="0" u="none" strike="noStrike" cap="none">
                <a:solidFill>
                  <a:schemeClr val="dk1"/>
                </a:solidFill>
                <a:latin typeface="Arial"/>
                <a:ea typeface="Arial"/>
                <a:cs typeface="Arial"/>
                <a:sym typeface="Arial"/>
              </a:defRPr>
            </a:lvl3pPr>
            <a:lvl4pPr marL="0" marR="0" lvl="3" indent="0" algn="r" rtl="0">
              <a:spcBef>
                <a:spcPts val="0"/>
              </a:spcBef>
              <a:buNone/>
              <a:defRPr sz="950" b="0" i="0" u="none" strike="noStrike" cap="none">
                <a:solidFill>
                  <a:schemeClr val="dk1"/>
                </a:solidFill>
                <a:latin typeface="Arial"/>
                <a:ea typeface="Arial"/>
                <a:cs typeface="Arial"/>
                <a:sym typeface="Arial"/>
              </a:defRPr>
            </a:lvl4pPr>
            <a:lvl5pPr marL="0" marR="0" lvl="4" indent="0" algn="r" rtl="0">
              <a:spcBef>
                <a:spcPts val="0"/>
              </a:spcBef>
              <a:buNone/>
              <a:defRPr sz="950" b="0" i="0" u="none" strike="noStrike" cap="none">
                <a:solidFill>
                  <a:schemeClr val="dk1"/>
                </a:solidFill>
                <a:latin typeface="Arial"/>
                <a:ea typeface="Arial"/>
                <a:cs typeface="Arial"/>
                <a:sym typeface="Arial"/>
              </a:defRPr>
            </a:lvl5pPr>
            <a:lvl6pPr marL="0" marR="0" lvl="5" indent="0" algn="r" rtl="0">
              <a:spcBef>
                <a:spcPts val="0"/>
              </a:spcBef>
              <a:buNone/>
              <a:defRPr sz="950" b="0" i="0" u="none" strike="noStrike" cap="none">
                <a:solidFill>
                  <a:schemeClr val="dk1"/>
                </a:solidFill>
                <a:latin typeface="Arial"/>
                <a:ea typeface="Arial"/>
                <a:cs typeface="Arial"/>
                <a:sym typeface="Arial"/>
              </a:defRPr>
            </a:lvl6pPr>
            <a:lvl7pPr marL="0" marR="0" lvl="6" indent="0" algn="r" rtl="0">
              <a:spcBef>
                <a:spcPts val="0"/>
              </a:spcBef>
              <a:buNone/>
              <a:defRPr sz="950" b="0" i="0" u="none" strike="noStrike" cap="none">
                <a:solidFill>
                  <a:schemeClr val="dk1"/>
                </a:solidFill>
                <a:latin typeface="Arial"/>
                <a:ea typeface="Arial"/>
                <a:cs typeface="Arial"/>
                <a:sym typeface="Arial"/>
              </a:defRPr>
            </a:lvl7pPr>
            <a:lvl8pPr marL="0" marR="0" lvl="7" indent="0" algn="r" rtl="0">
              <a:spcBef>
                <a:spcPts val="0"/>
              </a:spcBef>
              <a:buNone/>
              <a:defRPr sz="950" b="0" i="0" u="none" strike="noStrike" cap="none">
                <a:solidFill>
                  <a:schemeClr val="dk1"/>
                </a:solidFill>
                <a:latin typeface="Arial"/>
                <a:ea typeface="Arial"/>
                <a:cs typeface="Arial"/>
                <a:sym typeface="Arial"/>
              </a:defRPr>
            </a:lvl8pPr>
            <a:lvl9pPr marL="0" marR="0" lvl="8" indent="0" algn="r" rtl="0">
              <a:spcBef>
                <a:spcPts val="0"/>
              </a:spcBef>
              <a:buNone/>
              <a:defRPr sz="9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
        <p:nvSpPr>
          <p:cNvPr id="16" name="Google Shape;16;p11"/>
          <p:cNvSpPr txBox="1"/>
          <p:nvPr/>
        </p:nvSpPr>
        <p:spPr>
          <a:xfrm>
            <a:off x="9787386" y="6620400"/>
            <a:ext cx="1486542" cy="144016"/>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fr-FR" sz="950" b="1" i="0" u="none" strike="noStrike" cap="none">
                <a:solidFill>
                  <a:schemeClr val="dk1"/>
                </a:solidFill>
                <a:latin typeface="Arial"/>
                <a:ea typeface="Arial"/>
                <a:cs typeface="Arial"/>
                <a:sym typeface="Arial"/>
              </a:rPr>
              <a:t>www.fhnw.ch/lifesciences</a:t>
            </a:r>
            <a:endParaRPr/>
          </a:p>
        </p:txBody>
      </p:sp>
      <p:pic>
        <p:nvPicPr>
          <p:cNvPr id="17" name="Google Shape;17;p11"/>
          <p:cNvPicPr preferRelativeResize="0"/>
          <p:nvPr/>
        </p:nvPicPr>
        <p:blipFill rotWithShape="1">
          <a:blip r:embed="rId12">
            <a:alphaModFix/>
          </a:blip>
          <a:srcRect/>
          <a:stretch/>
        </p:blipFill>
        <p:spPr>
          <a:xfrm>
            <a:off x="9852240" y="212400"/>
            <a:ext cx="1571760" cy="424800"/>
          </a:xfrm>
          <a:prstGeom prst="rect">
            <a:avLst/>
          </a:prstGeom>
          <a:noFill/>
          <a:ln>
            <a:noFill/>
          </a:ln>
        </p:spPr>
      </p:pic>
      <p:pic>
        <p:nvPicPr>
          <p:cNvPr id="18" name="Google Shape;18;p11"/>
          <p:cNvPicPr preferRelativeResize="0"/>
          <p:nvPr/>
        </p:nvPicPr>
        <p:blipFill rotWithShape="1">
          <a:blip r:embed="rId13">
            <a:alphaModFix/>
          </a:blip>
          <a:srcRect/>
          <a:stretch/>
        </p:blipFill>
        <p:spPr>
          <a:xfrm>
            <a:off x="381885" y="212400"/>
            <a:ext cx="4490743" cy="424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7">
          <p15:clr>
            <a:srgbClr val="A4A3A4"/>
          </p15:clr>
        </p15:guide>
        <p15:guide id="2" pos="7196">
          <p15:clr>
            <a:srgbClr val="A4A3A4"/>
          </p15:clr>
        </p15:guide>
        <p15:guide id="3" orient="horz" pos="3883">
          <p15:clr>
            <a:srgbClr val="A4A3A4"/>
          </p15:clr>
        </p15:guide>
        <p15:guide id="4" orient="horz" pos="125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ch.mathworks.com/help/images/explore-3-d-volumetric-data-with-volume-viewer-app.html" TargetMode="External"/><Relationship Id="rId7" Type="http://schemas.openxmlformats.org/officeDocument/2006/relationships/hyperlink" Target="https://www.heavy.ai/technical-glossary/volume-rendering#:~:text=Surface%20rendering%20relies%20on%20determining,technique%20affect%20volume%20rendering%20qual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youtube.com/watch?v=pLCjjsVGlg0&amp;list=PLn8PRpmsu08rRQCE6npmeMdavaQ5GV1mg&amp;index=10" TargetMode="External"/><Relationship Id="rId5" Type="http://schemas.openxmlformats.org/officeDocument/2006/relationships/hyperlink" Target="https://ch.mathworks.com/help/vision/point-cloud-processing.html?searchHighlight=point%20cloud&amp;s_tid=srchtitle_support_results_2_point%20cloud" TargetMode="External"/><Relationship Id="rId4" Type="http://schemas.openxmlformats.org/officeDocument/2006/relationships/hyperlink" Target="https://ch.mathworks.com/help/vision/ref/pointcloud.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eavy.ai/technical-glossary/volume-rendering#:~:text=Surface%20rendering%20relies%20on%20determining,technique%20affect%20volume%20rendering%20qua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dt" idx="10"/>
          </p:nvPr>
        </p:nvSpPr>
        <p:spPr>
          <a:xfrm>
            <a:off x="408075" y="6056275"/>
            <a:ext cx="2985600" cy="216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fr-FR"/>
              <a:t>Last Updated: December 14th, 2023</a:t>
            </a:r>
            <a:endParaRPr/>
          </a:p>
          <a:p>
            <a:pPr marL="0" lvl="0" indent="0" algn="l" rtl="0">
              <a:spcBef>
                <a:spcPts val="0"/>
              </a:spcBef>
              <a:spcAft>
                <a:spcPts val="0"/>
              </a:spcAft>
              <a:buNone/>
            </a:pPr>
            <a:endParaRPr/>
          </a:p>
        </p:txBody>
      </p:sp>
      <p:sp>
        <p:nvSpPr>
          <p:cNvPr id="86" name="Google Shape;86;p1"/>
          <p:cNvSpPr txBox="1">
            <a:spLocks noGrp="1"/>
          </p:cNvSpPr>
          <p:nvPr>
            <p:ph type="ftr" idx="11"/>
          </p:nvPr>
        </p:nvSpPr>
        <p:spPr>
          <a:xfrm rot="-5400000">
            <a:off x="12031569" y="148321"/>
            <a:ext cx="360000" cy="3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Fusszeile (Ändern über «Einfügen &gt; Kopf- und Fusszeile»)</a:t>
            </a:r>
            <a:endParaRPr/>
          </a:p>
        </p:txBody>
      </p:sp>
      <p:sp>
        <p:nvSpPr>
          <p:cNvPr id="87" name="Google Shape;87;p1"/>
          <p:cNvSpPr txBox="1">
            <a:spLocks noGrp="1"/>
          </p:cNvSpPr>
          <p:nvPr>
            <p:ph type="sldNum" idx="12"/>
          </p:nvPr>
        </p:nvSpPr>
        <p:spPr>
          <a:xfrm rot="-5400000">
            <a:off x="12031569" y="148321"/>
            <a:ext cx="360000" cy="36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1</a:t>
            </a:fld>
            <a:endParaRPr/>
          </a:p>
        </p:txBody>
      </p:sp>
      <p:sp>
        <p:nvSpPr>
          <p:cNvPr id="88" name="Google Shape;88;p1"/>
          <p:cNvSpPr txBox="1">
            <a:spLocks noGrp="1"/>
          </p:cNvSpPr>
          <p:nvPr>
            <p:ph type="body" idx="1"/>
          </p:nvPr>
        </p:nvSpPr>
        <p:spPr>
          <a:xfrm>
            <a:off x="408076" y="5131025"/>
            <a:ext cx="5265300" cy="935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FR">
                <a:solidFill>
                  <a:srgbClr val="4C4C4C"/>
                </a:solidFill>
                <a:latin typeface="Inter"/>
                <a:ea typeface="Inter"/>
                <a:cs typeface="Inter"/>
                <a:sym typeface="Inter"/>
              </a:rPr>
              <a:t>Enxi Li</a:t>
            </a:r>
            <a:endParaRPr>
              <a:solidFill>
                <a:srgbClr val="4C4C4C"/>
              </a:solidFill>
              <a:latin typeface="Inter"/>
              <a:ea typeface="Inter"/>
              <a:cs typeface="Inter"/>
              <a:sym typeface="Inter"/>
            </a:endParaRPr>
          </a:p>
          <a:p>
            <a:pPr marL="0" lvl="0" indent="0" algn="l" rtl="0">
              <a:spcBef>
                <a:spcPts val="0"/>
              </a:spcBef>
              <a:spcAft>
                <a:spcPts val="0"/>
              </a:spcAft>
              <a:buClr>
                <a:schemeClr val="dk1"/>
              </a:buClr>
              <a:buSzPts val="1100"/>
              <a:buNone/>
            </a:pPr>
            <a:r>
              <a:rPr lang="fr-FR">
                <a:solidFill>
                  <a:srgbClr val="4C4C4C"/>
                </a:solidFill>
                <a:latin typeface="Inter"/>
                <a:ea typeface="Inter"/>
                <a:cs typeface="Inter"/>
                <a:sym typeface="Inter"/>
              </a:rPr>
              <a:t>Hatipoglu Osman</a:t>
            </a:r>
            <a:br>
              <a:rPr lang="fr-FR">
                <a:solidFill>
                  <a:srgbClr val="4C4C4C"/>
                </a:solidFill>
                <a:latin typeface="Inter"/>
                <a:ea typeface="Inter"/>
                <a:cs typeface="Inter"/>
                <a:sym typeface="Inter"/>
              </a:rPr>
            </a:br>
            <a:r>
              <a:rPr lang="fr-FR">
                <a:solidFill>
                  <a:srgbClr val="4C4C4C"/>
                </a:solidFill>
                <a:latin typeface="Inter"/>
                <a:ea typeface="Inter"/>
                <a:cs typeface="Inter"/>
                <a:sym typeface="Inter"/>
              </a:rPr>
              <a:t>Rodrigues Isabela</a:t>
            </a:r>
            <a:endParaRPr/>
          </a:p>
          <a:p>
            <a:pPr marL="0" lvl="0" indent="0" algn="l" rtl="0">
              <a:spcBef>
                <a:spcPts val="0"/>
              </a:spcBef>
              <a:spcAft>
                <a:spcPts val="0"/>
              </a:spcAft>
              <a:buClr>
                <a:schemeClr val="dk1"/>
              </a:buClr>
              <a:buSzPts val="1100"/>
              <a:buNone/>
            </a:pPr>
            <a:r>
              <a:rPr lang="fr-FR">
                <a:solidFill>
                  <a:srgbClr val="4C4C4C"/>
                </a:solidFill>
                <a:latin typeface="Inter"/>
                <a:ea typeface="Inter"/>
                <a:cs typeface="Inter"/>
                <a:sym typeface="Inter"/>
              </a:rPr>
              <a:t>Yan Yan</a:t>
            </a:r>
            <a:endParaRPr>
              <a:solidFill>
                <a:srgbClr val="4C4C4C"/>
              </a:solidFill>
              <a:latin typeface="Inter"/>
              <a:ea typeface="Inter"/>
              <a:cs typeface="Inter"/>
              <a:sym typeface="Inter"/>
            </a:endParaRPr>
          </a:p>
          <a:p>
            <a:pPr marL="0" lvl="0" indent="0" algn="l" rtl="0">
              <a:lnSpc>
                <a:spcPct val="125000"/>
              </a:lnSpc>
              <a:spcBef>
                <a:spcPts val="0"/>
              </a:spcBef>
              <a:spcAft>
                <a:spcPts val="0"/>
              </a:spcAft>
              <a:buClr>
                <a:srgbClr val="4C4C4C"/>
              </a:buClr>
              <a:buSzPts val="1300"/>
              <a:buNone/>
            </a:pPr>
            <a:endParaRPr>
              <a:solidFill>
                <a:srgbClr val="4C4C4C"/>
              </a:solidFill>
              <a:latin typeface="Inter"/>
              <a:ea typeface="Inter"/>
              <a:cs typeface="Inter"/>
              <a:sym typeface="Inter"/>
            </a:endParaRPr>
          </a:p>
        </p:txBody>
      </p:sp>
      <p:sp>
        <p:nvSpPr>
          <p:cNvPr id="89" name="Google Shape;89;p1"/>
          <p:cNvSpPr txBox="1">
            <a:spLocks noGrp="1"/>
          </p:cNvSpPr>
          <p:nvPr>
            <p:ph type="ctrTitle"/>
          </p:nvPr>
        </p:nvSpPr>
        <p:spPr>
          <a:xfrm>
            <a:off x="407368" y="1117240"/>
            <a:ext cx="5265301" cy="123110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4000"/>
              <a:buFont typeface="Arial"/>
              <a:buNone/>
            </a:pPr>
            <a:r>
              <a:rPr lang="fr-FR"/>
              <a:t>Medical Image Processing</a:t>
            </a:r>
            <a:endParaRPr/>
          </a:p>
        </p:txBody>
      </p:sp>
      <p:sp>
        <p:nvSpPr>
          <p:cNvPr id="90" name="Google Shape;90;p1"/>
          <p:cNvSpPr txBox="1">
            <a:spLocks noGrp="1"/>
          </p:cNvSpPr>
          <p:nvPr>
            <p:ph type="subTitle" idx="3"/>
          </p:nvPr>
        </p:nvSpPr>
        <p:spPr>
          <a:xfrm>
            <a:off x="408075" y="3205900"/>
            <a:ext cx="5265300" cy="1231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fr-FR"/>
              <a:t>Week 11 Exercise - </a:t>
            </a:r>
            <a:endParaRPr/>
          </a:p>
          <a:p>
            <a:pPr marL="0" lvl="0" indent="0" algn="l" rtl="0">
              <a:lnSpc>
                <a:spcPct val="100000"/>
              </a:lnSpc>
              <a:spcBef>
                <a:spcPts val="0"/>
              </a:spcBef>
              <a:spcAft>
                <a:spcPts val="0"/>
              </a:spcAft>
              <a:buClr>
                <a:schemeClr val="dk1"/>
              </a:buClr>
              <a:buSzPts val="2400"/>
              <a:buNone/>
            </a:pPr>
            <a:r>
              <a:rPr lang="fr-FR"/>
              <a:t>Volume visualization techniques</a:t>
            </a:r>
            <a:endParaRPr/>
          </a:p>
        </p:txBody>
      </p:sp>
      <p:pic>
        <p:nvPicPr>
          <p:cNvPr id="91" name="Google Shape;91;p1"/>
          <p:cNvPicPr preferRelativeResize="0"/>
          <p:nvPr/>
        </p:nvPicPr>
        <p:blipFill rotWithShape="1">
          <a:blip r:embed="rId3">
            <a:alphaModFix amt="78000"/>
          </a:blip>
          <a:srcRect/>
          <a:stretch/>
        </p:blipFill>
        <p:spPr>
          <a:xfrm>
            <a:off x="5673375" y="1021375"/>
            <a:ext cx="5815401" cy="5321050"/>
          </a:xfrm>
          <a:prstGeom prst="rect">
            <a:avLst/>
          </a:prstGeom>
          <a:noFill/>
          <a:ln>
            <a:noFill/>
          </a:ln>
        </p:spPr>
      </p:pic>
      <p:sp>
        <p:nvSpPr>
          <p:cNvPr id="92" name="Google Shape;92;p1"/>
          <p:cNvSpPr txBox="1"/>
          <p:nvPr/>
        </p:nvSpPr>
        <p:spPr>
          <a:xfrm rot="-5400000">
            <a:off x="11226300" y="35782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8e646e108a_0_0"/>
          <p:cNvSpPr txBox="1">
            <a:spLocks noGrp="1"/>
          </p:cNvSpPr>
          <p:nvPr>
            <p:ph type="body" idx="1"/>
          </p:nvPr>
        </p:nvSpPr>
        <p:spPr>
          <a:xfrm>
            <a:off x="2004150" y="2400025"/>
            <a:ext cx="8183700" cy="128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2400"/>
              <a:t>Then we use some additional preprocessing steps to remove the skull to directly view the cortex.</a:t>
            </a:r>
            <a:endParaRPr sz="2400"/>
          </a:p>
        </p:txBody>
      </p:sp>
      <p:sp>
        <p:nvSpPr>
          <p:cNvPr id="203" name="Google Shape;203;g28e646e108a_0_0"/>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a6316041fe_2_0"/>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fr-FR"/>
              <a:t>Main principle of removing skull</a:t>
            </a:r>
            <a:endParaRPr/>
          </a:p>
        </p:txBody>
      </p:sp>
      <p:sp>
        <p:nvSpPr>
          <p:cNvPr id="210" name="Google Shape;210;g2a6316041fe_2_0"/>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11</a:t>
            </a:fld>
            <a:endParaRPr/>
          </a:p>
        </p:txBody>
      </p:sp>
      <p:sp>
        <p:nvSpPr>
          <p:cNvPr id="211" name="Google Shape;211;g2a6316041fe_2_0"/>
          <p:cNvSpPr txBox="1"/>
          <p:nvPr/>
        </p:nvSpPr>
        <p:spPr>
          <a:xfrm>
            <a:off x="230450" y="1989150"/>
            <a:ext cx="47832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Char char="●"/>
            </a:pPr>
            <a:r>
              <a:rPr lang="fr-FR" sz="2000">
                <a:solidFill>
                  <a:schemeClr val="dk1"/>
                </a:solidFill>
              </a:rPr>
              <a:t>get </a:t>
            </a:r>
            <a:r>
              <a:rPr lang="fr-FR" sz="2000" b="1">
                <a:solidFill>
                  <a:srgbClr val="FF0000"/>
                </a:solidFill>
              </a:rPr>
              <a:t>mask</a:t>
            </a:r>
            <a:r>
              <a:rPr lang="fr-FR" sz="2000">
                <a:solidFill>
                  <a:schemeClr val="dk1"/>
                </a:solidFill>
              </a:rPr>
              <a:t> of interested area</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fr-FR" sz="2000">
                <a:solidFill>
                  <a:schemeClr val="dk1"/>
                </a:solidFill>
              </a:rPr>
              <a:t>multiple mask and original image</a:t>
            </a:r>
            <a:endParaRPr sz="2000">
              <a:solidFill>
                <a:schemeClr val="dk1"/>
              </a:solidFill>
            </a:endParaRPr>
          </a:p>
        </p:txBody>
      </p:sp>
      <p:pic>
        <p:nvPicPr>
          <p:cNvPr id="212" name="Google Shape;212;g2a6316041fe_2_0"/>
          <p:cNvPicPr preferRelativeResize="0"/>
          <p:nvPr/>
        </p:nvPicPr>
        <p:blipFill>
          <a:blip r:embed="rId3">
            <a:alphaModFix/>
          </a:blip>
          <a:stretch>
            <a:fillRect/>
          </a:stretch>
        </p:blipFill>
        <p:spPr>
          <a:xfrm>
            <a:off x="4836913" y="2139872"/>
            <a:ext cx="2238375" cy="3562350"/>
          </a:xfrm>
          <a:prstGeom prst="rect">
            <a:avLst/>
          </a:prstGeom>
          <a:noFill/>
          <a:ln>
            <a:noFill/>
          </a:ln>
        </p:spPr>
      </p:pic>
      <p:pic>
        <p:nvPicPr>
          <p:cNvPr id="213" name="Google Shape;213;g2a6316041fe_2_0"/>
          <p:cNvPicPr preferRelativeResize="0"/>
          <p:nvPr/>
        </p:nvPicPr>
        <p:blipFill>
          <a:blip r:embed="rId4">
            <a:alphaModFix/>
          </a:blip>
          <a:stretch>
            <a:fillRect/>
          </a:stretch>
        </p:blipFill>
        <p:spPr>
          <a:xfrm>
            <a:off x="7139913" y="2120822"/>
            <a:ext cx="2257425" cy="3600450"/>
          </a:xfrm>
          <a:prstGeom prst="rect">
            <a:avLst/>
          </a:prstGeom>
          <a:noFill/>
          <a:ln>
            <a:noFill/>
          </a:ln>
        </p:spPr>
      </p:pic>
      <p:pic>
        <p:nvPicPr>
          <p:cNvPr id="214" name="Google Shape;214;g2a6316041fe_2_0"/>
          <p:cNvPicPr preferRelativeResize="0"/>
          <p:nvPr/>
        </p:nvPicPr>
        <p:blipFill>
          <a:blip r:embed="rId5">
            <a:alphaModFix/>
          </a:blip>
          <a:stretch>
            <a:fillRect/>
          </a:stretch>
        </p:blipFill>
        <p:spPr>
          <a:xfrm>
            <a:off x="9461963" y="2120822"/>
            <a:ext cx="2238375" cy="3552825"/>
          </a:xfrm>
          <a:prstGeom prst="rect">
            <a:avLst/>
          </a:prstGeom>
          <a:noFill/>
          <a:ln>
            <a:noFill/>
          </a:ln>
        </p:spPr>
      </p:pic>
      <p:pic>
        <p:nvPicPr>
          <p:cNvPr id="215" name="Google Shape;215;g2a6316041fe_2_0"/>
          <p:cNvPicPr preferRelativeResize="0"/>
          <p:nvPr/>
        </p:nvPicPr>
        <p:blipFill>
          <a:blip r:embed="rId6">
            <a:alphaModFix/>
          </a:blip>
          <a:stretch>
            <a:fillRect/>
          </a:stretch>
        </p:blipFill>
        <p:spPr>
          <a:xfrm>
            <a:off x="821725" y="3215050"/>
            <a:ext cx="3058824" cy="3196876"/>
          </a:xfrm>
          <a:prstGeom prst="rect">
            <a:avLst/>
          </a:prstGeom>
          <a:noFill/>
          <a:ln>
            <a:noFill/>
          </a:ln>
        </p:spPr>
      </p:pic>
      <p:sp>
        <p:nvSpPr>
          <p:cNvPr id="216" name="Google Shape;216;g2a6316041fe_2_0"/>
          <p:cNvSpPr txBox="1"/>
          <p:nvPr/>
        </p:nvSpPr>
        <p:spPr>
          <a:xfrm>
            <a:off x="7497338" y="57212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64b5fa392_0_25"/>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12</a:t>
            </a:fld>
            <a:endParaRPr/>
          </a:p>
        </p:txBody>
      </p:sp>
      <p:pic>
        <p:nvPicPr>
          <p:cNvPr id="223" name="Google Shape;223;g2a64b5fa392_0_25"/>
          <p:cNvPicPr preferRelativeResize="0"/>
          <p:nvPr/>
        </p:nvPicPr>
        <p:blipFill>
          <a:blip r:embed="rId3">
            <a:alphaModFix/>
          </a:blip>
          <a:stretch>
            <a:fillRect/>
          </a:stretch>
        </p:blipFill>
        <p:spPr>
          <a:xfrm>
            <a:off x="675150" y="2460000"/>
            <a:ext cx="3070225" cy="3351950"/>
          </a:xfrm>
          <a:prstGeom prst="rect">
            <a:avLst/>
          </a:prstGeom>
          <a:noFill/>
          <a:ln>
            <a:noFill/>
          </a:ln>
        </p:spPr>
      </p:pic>
      <p:pic>
        <p:nvPicPr>
          <p:cNvPr id="224" name="Google Shape;224;g2a64b5fa392_0_25"/>
          <p:cNvPicPr preferRelativeResize="0"/>
          <p:nvPr/>
        </p:nvPicPr>
        <p:blipFill>
          <a:blip r:embed="rId4">
            <a:alphaModFix/>
          </a:blip>
          <a:stretch>
            <a:fillRect/>
          </a:stretch>
        </p:blipFill>
        <p:spPr>
          <a:xfrm>
            <a:off x="4463413" y="2468900"/>
            <a:ext cx="3070225" cy="3316429"/>
          </a:xfrm>
          <a:prstGeom prst="rect">
            <a:avLst/>
          </a:prstGeom>
          <a:noFill/>
          <a:ln>
            <a:noFill/>
          </a:ln>
        </p:spPr>
      </p:pic>
      <p:sp>
        <p:nvSpPr>
          <p:cNvPr id="225" name="Google Shape;225;g2a64b5fa392_0_25"/>
          <p:cNvSpPr txBox="1"/>
          <p:nvPr/>
        </p:nvSpPr>
        <p:spPr>
          <a:xfrm>
            <a:off x="858162" y="1749350"/>
            <a:ext cx="270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a:solidFill>
                  <a:schemeClr val="dk1"/>
                </a:solidFill>
              </a:rPr>
              <a:t>process by </a:t>
            </a:r>
            <a:r>
              <a:rPr lang="fr-FR" sz="2000">
                <a:solidFill>
                  <a:srgbClr val="FF0000"/>
                </a:solidFill>
              </a:rPr>
              <a:t>xz</a:t>
            </a:r>
            <a:r>
              <a:rPr lang="fr-FR" sz="2000">
                <a:solidFill>
                  <a:schemeClr val="dk1"/>
                </a:solidFill>
              </a:rPr>
              <a:t> surface</a:t>
            </a:r>
            <a:endParaRPr sz="2000" strike="sngStrike">
              <a:solidFill>
                <a:schemeClr val="dk1"/>
              </a:solidFill>
            </a:endParaRPr>
          </a:p>
        </p:txBody>
      </p:sp>
      <p:sp>
        <p:nvSpPr>
          <p:cNvPr id="226" name="Google Shape;226;g2a64b5fa392_0_25"/>
          <p:cNvSpPr txBox="1"/>
          <p:nvPr/>
        </p:nvSpPr>
        <p:spPr>
          <a:xfrm>
            <a:off x="4646425" y="1758250"/>
            <a:ext cx="270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a:solidFill>
                  <a:schemeClr val="dk1"/>
                </a:solidFill>
              </a:rPr>
              <a:t>process by </a:t>
            </a:r>
            <a:r>
              <a:rPr lang="fr-FR" sz="2000">
                <a:solidFill>
                  <a:srgbClr val="FF0000"/>
                </a:solidFill>
              </a:rPr>
              <a:t>yz</a:t>
            </a:r>
            <a:r>
              <a:rPr lang="fr-FR" sz="2000">
                <a:solidFill>
                  <a:schemeClr val="dk1"/>
                </a:solidFill>
              </a:rPr>
              <a:t> surface</a:t>
            </a:r>
            <a:endParaRPr sz="2000">
              <a:solidFill>
                <a:schemeClr val="dk1"/>
              </a:solidFill>
            </a:endParaRPr>
          </a:p>
        </p:txBody>
      </p:sp>
      <p:sp>
        <p:nvSpPr>
          <p:cNvPr id="227" name="Google Shape;227;g2a64b5fa392_0_25"/>
          <p:cNvSpPr txBox="1"/>
          <p:nvPr/>
        </p:nvSpPr>
        <p:spPr>
          <a:xfrm>
            <a:off x="9118488" y="1758238"/>
            <a:ext cx="193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a:solidFill>
                  <a:srgbClr val="FF0000"/>
                </a:solidFill>
              </a:rPr>
              <a:t>combine</a:t>
            </a:r>
            <a:r>
              <a:rPr lang="fr-FR" sz="2000">
                <a:solidFill>
                  <a:schemeClr val="dk1"/>
                </a:solidFill>
              </a:rPr>
              <a:t> them</a:t>
            </a:r>
            <a:endParaRPr sz="2000">
              <a:solidFill>
                <a:schemeClr val="dk1"/>
              </a:solidFill>
            </a:endParaRPr>
          </a:p>
        </p:txBody>
      </p:sp>
      <p:sp>
        <p:nvSpPr>
          <p:cNvPr id="228" name="Google Shape;228;g2a64b5fa392_0_25"/>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Main principle of removing skull</a:t>
            </a:r>
            <a:endParaRPr/>
          </a:p>
        </p:txBody>
      </p:sp>
      <p:pic>
        <p:nvPicPr>
          <p:cNvPr id="229" name="Google Shape;229;g2a64b5fa392_0_25"/>
          <p:cNvPicPr preferRelativeResize="0"/>
          <p:nvPr/>
        </p:nvPicPr>
        <p:blipFill>
          <a:blip r:embed="rId5">
            <a:alphaModFix/>
          </a:blip>
          <a:stretch>
            <a:fillRect/>
          </a:stretch>
        </p:blipFill>
        <p:spPr>
          <a:xfrm>
            <a:off x="8713778" y="2477763"/>
            <a:ext cx="2746835" cy="3316424"/>
          </a:xfrm>
          <a:prstGeom prst="rect">
            <a:avLst/>
          </a:prstGeom>
          <a:noFill/>
          <a:ln>
            <a:noFill/>
          </a:ln>
        </p:spPr>
      </p:pic>
      <p:pic>
        <p:nvPicPr>
          <p:cNvPr id="230" name="Google Shape;230;g2a64b5fa392_0_25"/>
          <p:cNvPicPr preferRelativeResize="0"/>
          <p:nvPr/>
        </p:nvPicPr>
        <p:blipFill>
          <a:blip r:embed="rId6">
            <a:alphaModFix/>
          </a:blip>
          <a:stretch>
            <a:fillRect/>
          </a:stretch>
        </p:blipFill>
        <p:spPr>
          <a:xfrm>
            <a:off x="6675425" y="267051"/>
            <a:ext cx="2558863" cy="1181950"/>
          </a:xfrm>
          <a:prstGeom prst="rect">
            <a:avLst/>
          </a:prstGeom>
          <a:noFill/>
          <a:ln>
            <a:noFill/>
          </a:ln>
        </p:spPr>
      </p:pic>
      <p:sp>
        <p:nvSpPr>
          <p:cNvPr id="231" name="Google Shape;231;g2a64b5fa392_0_25"/>
          <p:cNvSpPr txBox="1"/>
          <p:nvPr/>
        </p:nvSpPr>
        <p:spPr>
          <a:xfrm>
            <a:off x="1438950" y="58208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32" name="Google Shape;232;g2a64b5fa392_0_25"/>
          <p:cNvSpPr txBox="1"/>
          <p:nvPr/>
        </p:nvSpPr>
        <p:spPr>
          <a:xfrm>
            <a:off x="5227238" y="58208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33" name="Google Shape;233;g2a64b5fa392_0_25"/>
          <p:cNvSpPr txBox="1"/>
          <p:nvPr/>
        </p:nvSpPr>
        <p:spPr>
          <a:xfrm>
            <a:off x="9315888" y="58208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34" name="Google Shape;234;g2a64b5fa392_0_25"/>
          <p:cNvSpPr/>
          <p:nvPr/>
        </p:nvSpPr>
        <p:spPr>
          <a:xfrm>
            <a:off x="4463313" y="5261200"/>
            <a:ext cx="3070200" cy="492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g2a64b5fa392_0_25"/>
          <p:cNvSpPr/>
          <p:nvPr/>
        </p:nvSpPr>
        <p:spPr>
          <a:xfrm>
            <a:off x="4463413" y="2250850"/>
            <a:ext cx="3070200" cy="492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g2a64b5fa392_0_25"/>
          <p:cNvSpPr/>
          <p:nvPr/>
        </p:nvSpPr>
        <p:spPr>
          <a:xfrm>
            <a:off x="675163" y="2477775"/>
            <a:ext cx="3070200" cy="492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g2a64b5fa392_0_25"/>
          <p:cNvSpPr/>
          <p:nvPr/>
        </p:nvSpPr>
        <p:spPr>
          <a:xfrm>
            <a:off x="675150" y="5319350"/>
            <a:ext cx="3070200" cy="4926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238;g2a64b5fa392_0_25"/>
          <p:cNvSpPr txBox="1"/>
          <p:nvPr/>
        </p:nvSpPr>
        <p:spPr>
          <a:xfrm>
            <a:off x="1438950" y="6063675"/>
            <a:ext cx="59175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rPr>
              <a:t>replace data of yz result with xz result in two areas</a:t>
            </a:r>
            <a:endParaRPr sz="2000">
              <a:solidFill>
                <a:schemeClr val="dk1"/>
              </a:solidFill>
            </a:endParaRPr>
          </a:p>
        </p:txBody>
      </p:sp>
      <p:sp>
        <p:nvSpPr>
          <p:cNvPr id="239" name="Google Shape;239;g2a64b5fa392_0_25"/>
          <p:cNvSpPr/>
          <p:nvPr/>
        </p:nvSpPr>
        <p:spPr>
          <a:xfrm rot="-771751">
            <a:off x="3500073" y="2586953"/>
            <a:ext cx="1150879" cy="87470"/>
          </a:xfrm>
          <a:prstGeom prst="rightArrow">
            <a:avLst>
              <a:gd name="adj1" fmla="val 50000"/>
              <a:gd name="adj2" fmla="val 91539"/>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g2a64b5fa392_0_25"/>
          <p:cNvSpPr/>
          <p:nvPr/>
        </p:nvSpPr>
        <p:spPr>
          <a:xfrm rot="-508212">
            <a:off x="3500138" y="5521956"/>
            <a:ext cx="1150752" cy="87403"/>
          </a:xfrm>
          <a:prstGeom prst="rightArrow">
            <a:avLst>
              <a:gd name="adj1" fmla="val 50000"/>
              <a:gd name="adj2" fmla="val 91539"/>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g2a64b5fa392_0_25"/>
          <p:cNvSpPr/>
          <p:nvPr/>
        </p:nvSpPr>
        <p:spPr>
          <a:xfrm>
            <a:off x="7803075" y="3901525"/>
            <a:ext cx="668400" cy="428100"/>
          </a:xfrm>
          <a:prstGeom prst="rightArrow">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a64b5fa392_0_2"/>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Results without skull</a:t>
            </a:r>
            <a:endParaRPr/>
          </a:p>
        </p:txBody>
      </p:sp>
      <p:sp>
        <p:nvSpPr>
          <p:cNvPr id="248" name="Google Shape;248;g2a64b5fa392_0_2"/>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13</a:t>
            </a:fld>
            <a:endParaRPr/>
          </a:p>
        </p:txBody>
      </p:sp>
      <p:pic>
        <p:nvPicPr>
          <p:cNvPr id="249" name="Google Shape;249;g2a64b5fa392_0_2"/>
          <p:cNvPicPr preferRelativeResize="0"/>
          <p:nvPr/>
        </p:nvPicPr>
        <p:blipFill>
          <a:blip r:embed="rId3">
            <a:alphaModFix/>
          </a:blip>
          <a:stretch>
            <a:fillRect/>
          </a:stretch>
        </p:blipFill>
        <p:spPr>
          <a:xfrm>
            <a:off x="843700" y="2265275"/>
            <a:ext cx="4611800" cy="4084324"/>
          </a:xfrm>
          <a:prstGeom prst="rect">
            <a:avLst/>
          </a:prstGeom>
          <a:noFill/>
          <a:ln>
            <a:noFill/>
          </a:ln>
        </p:spPr>
      </p:pic>
      <p:pic>
        <p:nvPicPr>
          <p:cNvPr id="250" name="Google Shape;250;g2a64b5fa392_0_2"/>
          <p:cNvPicPr preferRelativeResize="0"/>
          <p:nvPr/>
        </p:nvPicPr>
        <p:blipFill>
          <a:blip r:embed="rId4">
            <a:alphaModFix/>
          </a:blip>
          <a:stretch>
            <a:fillRect/>
          </a:stretch>
        </p:blipFill>
        <p:spPr>
          <a:xfrm>
            <a:off x="6148750" y="2265275"/>
            <a:ext cx="4832800" cy="4084325"/>
          </a:xfrm>
          <a:prstGeom prst="rect">
            <a:avLst/>
          </a:prstGeom>
          <a:noFill/>
          <a:ln>
            <a:noFill/>
          </a:ln>
        </p:spPr>
      </p:pic>
      <p:sp>
        <p:nvSpPr>
          <p:cNvPr id="251" name="Google Shape;251;g2a64b5fa392_0_2"/>
          <p:cNvSpPr txBox="1"/>
          <p:nvPr/>
        </p:nvSpPr>
        <p:spPr>
          <a:xfrm>
            <a:off x="2015050" y="1734925"/>
            <a:ext cx="23943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rPr>
              <a:t>Surface Rendering</a:t>
            </a:r>
            <a:endParaRPr sz="2000">
              <a:solidFill>
                <a:schemeClr val="dk1"/>
              </a:solidFill>
            </a:endParaRPr>
          </a:p>
        </p:txBody>
      </p:sp>
      <p:sp>
        <p:nvSpPr>
          <p:cNvPr id="252" name="Google Shape;252;g2a64b5fa392_0_2"/>
          <p:cNvSpPr txBox="1"/>
          <p:nvPr/>
        </p:nvSpPr>
        <p:spPr>
          <a:xfrm>
            <a:off x="7112825" y="1662975"/>
            <a:ext cx="15690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endParaRPr>
          </a:p>
        </p:txBody>
      </p:sp>
      <p:sp>
        <p:nvSpPr>
          <p:cNvPr id="253" name="Google Shape;253;g2a64b5fa392_0_2"/>
          <p:cNvSpPr txBox="1"/>
          <p:nvPr/>
        </p:nvSpPr>
        <p:spPr>
          <a:xfrm>
            <a:off x="7417950" y="1734925"/>
            <a:ext cx="22944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rPr>
              <a:t>Volume rendering</a:t>
            </a:r>
            <a:endParaRPr sz="2000">
              <a:solidFill>
                <a:schemeClr val="dk1"/>
              </a:solidFill>
            </a:endParaRPr>
          </a:p>
        </p:txBody>
      </p:sp>
      <p:sp>
        <p:nvSpPr>
          <p:cNvPr id="254" name="Google Shape;254;g2a64b5fa392_0_2"/>
          <p:cNvSpPr txBox="1"/>
          <p:nvPr/>
        </p:nvSpPr>
        <p:spPr>
          <a:xfrm>
            <a:off x="2378300" y="62847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55" name="Google Shape;255;g2a64b5fa392_0_2"/>
          <p:cNvSpPr txBox="1"/>
          <p:nvPr/>
        </p:nvSpPr>
        <p:spPr>
          <a:xfrm>
            <a:off x="7893400" y="62847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8"/>
          <p:cNvSpPr txBox="1">
            <a:spLocks noGrp="1"/>
          </p:cNvSpPr>
          <p:nvPr>
            <p:ph type="title"/>
          </p:nvPr>
        </p:nvSpPr>
        <p:spPr>
          <a:xfrm>
            <a:off x="408076" y="1170372"/>
            <a:ext cx="11012400" cy="400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FF0000"/>
              </a:buClr>
              <a:buSzPts val="3200"/>
              <a:buFont typeface="Arial"/>
              <a:buNone/>
            </a:pPr>
            <a:r>
              <a:rPr lang="fr-FR" sz="2600"/>
              <a:t>Comparison between views</a:t>
            </a:r>
            <a:endParaRPr sz="2600"/>
          </a:p>
        </p:txBody>
      </p:sp>
      <p:sp>
        <p:nvSpPr>
          <p:cNvPr id="261" name="Google Shape;261;p8"/>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262" name="Google Shape;262;p8"/>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263" name="Google Shape;263;p8"/>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14</a:t>
            </a:fld>
            <a:endParaRPr/>
          </a:p>
        </p:txBody>
      </p:sp>
      <p:sp>
        <p:nvSpPr>
          <p:cNvPr id="264" name="Google Shape;264;p8"/>
          <p:cNvSpPr txBox="1">
            <a:spLocks noGrp="1"/>
          </p:cNvSpPr>
          <p:nvPr>
            <p:ph type="body" idx="1"/>
          </p:nvPr>
        </p:nvSpPr>
        <p:spPr>
          <a:xfrm>
            <a:off x="568651" y="1989150"/>
            <a:ext cx="4741800" cy="359700"/>
          </a:xfrm>
          <a:prstGeom prst="rect">
            <a:avLst/>
          </a:prstGeom>
          <a:noFill/>
          <a:ln>
            <a:noFill/>
          </a:ln>
        </p:spPr>
        <p:txBody>
          <a:bodyPr spcFirstLastPara="1" wrap="square" lIns="0" tIns="0" rIns="0" bIns="0" anchor="t" anchorCtr="0">
            <a:noAutofit/>
          </a:bodyPr>
          <a:lstStyle/>
          <a:p>
            <a:pPr marL="269999" lvl="1" indent="-155699" algn="l" rtl="0">
              <a:lnSpc>
                <a:spcPct val="125000"/>
              </a:lnSpc>
              <a:spcBef>
                <a:spcPts val="0"/>
              </a:spcBef>
              <a:spcAft>
                <a:spcPts val="0"/>
              </a:spcAft>
              <a:buClr>
                <a:schemeClr val="dk1"/>
              </a:buClr>
              <a:buSzPts val="1800"/>
              <a:buNone/>
            </a:pPr>
            <a:r>
              <a:rPr lang="fr-FR" sz="2400" b="1"/>
              <a:t>Isosurface - Surface rendering </a:t>
            </a:r>
            <a:endParaRPr sz="2400" b="1" i="0"/>
          </a:p>
        </p:txBody>
      </p:sp>
      <p:sp>
        <p:nvSpPr>
          <p:cNvPr id="265" name="Google Shape;265;p8"/>
          <p:cNvSpPr txBox="1">
            <a:spLocks noGrp="1"/>
          </p:cNvSpPr>
          <p:nvPr>
            <p:ph type="body" idx="1"/>
          </p:nvPr>
        </p:nvSpPr>
        <p:spPr>
          <a:xfrm>
            <a:off x="6675375" y="1989150"/>
            <a:ext cx="4838400" cy="359700"/>
          </a:xfrm>
          <a:prstGeom prst="rect">
            <a:avLst/>
          </a:prstGeom>
          <a:noFill/>
          <a:ln>
            <a:noFill/>
          </a:ln>
        </p:spPr>
        <p:txBody>
          <a:bodyPr spcFirstLastPara="1" wrap="square" lIns="0" tIns="0" rIns="0" bIns="0" anchor="t" anchorCtr="0">
            <a:noAutofit/>
          </a:bodyPr>
          <a:lstStyle/>
          <a:p>
            <a:pPr marL="269999" marR="0" lvl="1" indent="-155699" algn="l" rtl="0">
              <a:lnSpc>
                <a:spcPct val="125000"/>
              </a:lnSpc>
              <a:spcBef>
                <a:spcPts val="0"/>
              </a:spcBef>
              <a:spcAft>
                <a:spcPts val="0"/>
              </a:spcAft>
              <a:buClr>
                <a:schemeClr val="dk1"/>
              </a:buClr>
              <a:buSzPts val="1800"/>
              <a:buNone/>
            </a:pPr>
            <a:r>
              <a:rPr lang="fr-FR" sz="2400" b="1"/>
              <a:t>Point Cloud  - Volume rendering</a:t>
            </a:r>
            <a:r>
              <a:rPr lang="fr-FR" sz="1800"/>
              <a:t> </a:t>
            </a:r>
            <a:endParaRPr sz="1800" b="0" i="0">
              <a:latin typeface="Arial"/>
              <a:ea typeface="Arial"/>
              <a:cs typeface="Arial"/>
              <a:sym typeface="Arial"/>
            </a:endParaRPr>
          </a:p>
        </p:txBody>
      </p:sp>
      <p:pic>
        <p:nvPicPr>
          <p:cNvPr id="266" name="Google Shape;266;p8"/>
          <p:cNvPicPr preferRelativeResize="0"/>
          <p:nvPr/>
        </p:nvPicPr>
        <p:blipFill>
          <a:blip r:embed="rId3">
            <a:alphaModFix/>
          </a:blip>
          <a:stretch>
            <a:fillRect/>
          </a:stretch>
        </p:blipFill>
        <p:spPr>
          <a:xfrm>
            <a:off x="8729475" y="2959713"/>
            <a:ext cx="3277974" cy="2014785"/>
          </a:xfrm>
          <a:prstGeom prst="rect">
            <a:avLst/>
          </a:prstGeom>
          <a:noFill/>
          <a:ln>
            <a:noFill/>
          </a:ln>
          <a:effectLst>
            <a:outerShdw blurRad="57150" dist="19050" dir="5400000" algn="bl" rotWithShape="0">
              <a:srgbClr val="000000">
                <a:alpha val="50000"/>
              </a:srgbClr>
            </a:outerShdw>
          </a:effectLst>
        </p:spPr>
      </p:pic>
      <p:pic>
        <p:nvPicPr>
          <p:cNvPr id="267" name="Google Shape;267;p8"/>
          <p:cNvPicPr preferRelativeResize="0"/>
          <p:nvPr/>
        </p:nvPicPr>
        <p:blipFill>
          <a:blip r:embed="rId4">
            <a:alphaModFix/>
          </a:blip>
          <a:stretch>
            <a:fillRect/>
          </a:stretch>
        </p:blipFill>
        <p:spPr>
          <a:xfrm>
            <a:off x="1254450" y="2432875"/>
            <a:ext cx="3322125" cy="2942149"/>
          </a:xfrm>
          <a:prstGeom prst="rect">
            <a:avLst/>
          </a:prstGeom>
          <a:noFill/>
          <a:ln>
            <a:noFill/>
          </a:ln>
          <a:effectLst>
            <a:outerShdw blurRad="57150" dist="19050" dir="5400000" algn="bl" rotWithShape="0">
              <a:srgbClr val="000000">
                <a:alpha val="50000"/>
              </a:srgbClr>
            </a:outerShdw>
          </a:effectLst>
        </p:spPr>
      </p:pic>
      <p:pic>
        <p:nvPicPr>
          <p:cNvPr id="268" name="Google Shape;268;p8"/>
          <p:cNvPicPr preferRelativeResize="0"/>
          <p:nvPr/>
        </p:nvPicPr>
        <p:blipFill rotWithShape="1">
          <a:blip r:embed="rId5">
            <a:alphaModFix/>
          </a:blip>
          <a:srcRect l="24520" t="6400" r="19701" b="4829"/>
          <a:stretch/>
        </p:blipFill>
        <p:spPr>
          <a:xfrm>
            <a:off x="5626800" y="2677238"/>
            <a:ext cx="3240673" cy="2860962"/>
          </a:xfrm>
          <a:prstGeom prst="rect">
            <a:avLst/>
          </a:prstGeom>
          <a:noFill/>
          <a:ln>
            <a:noFill/>
          </a:ln>
        </p:spPr>
      </p:pic>
      <p:sp>
        <p:nvSpPr>
          <p:cNvPr id="269" name="Google Shape;269;p8"/>
          <p:cNvSpPr txBox="1"/>
          <p:nvPr/>
        </p:nvSpPr>
        <p:spPr>
          <a:xfrm>
            <a:off x="1920125" y="56422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70" name="Google Shape;270;p8"/>
          <p:cNvSpPr txBox="1"/>
          <p:nvPr/>
        </p:nvSpPr>
        <p:spPr>
          <a:xfrm>
            <a:off x="8224900" y="56422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408076" y="1170372"/>
            <a:ext cx="110124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Suggestion exercises for modifications</a:t>
            </a:r>
            <a:endParaRPr/>
          </a:p>
        </p:txBody>
      </p:sp>
      <p:sp>
        <p:nvSpPr>
          <p:cNvPr id="277" name="Google Shape;277;p9"/>
          <p:cNvSpPr txBox="1">
            <a:spLocks noGrp="1"/>
          </p:cNvSpPr>
          <p:nvPr>
            <p:ph type="body" idx="1"/>
          </p:nvPr>
        </p:nvSpPr>
        <p:spPr>
          <a:xfrm>
            <a:off x="572475" y="1989150"/>
            <a:ext cx="10683600" cy="178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fr-FR" sz="2200" b="1"/>
              <a:t>Isosurface:</a:t>
            </a:r>
            <a:endParaRPr sz="2200" b="1"/>
          </a:p>
          <a:p>
            <a:pPr marL="269999" lvl="0" indent="-269999" algn="l" rtl="0">
              <a:lnSpc>
                <a:spcPct val="100000"/>
              </a:lnSpc>
              <a:spcBef>
                <a:spcPts val="0"/>
              </a:spcBef>
              <a:spcAft>
                <a:spcPts val="0"/>
              </a:spcAft>
              <a:buSzPts val="2000"/>
              <a:buChar char="–"/>
            </a:pPr>
            <a:r>
              <a:rPr lang="fr-FR"/>
              <a:t>Try to use Gaussian filter to better visualization instead Median filter.</a:t>
            </a:r>
            <a:endParaRPr/>
          </a:p>
          <a:p>
            <a:pPr marL="269999" lvl="0" indent="0" algn="l" rtl="0">
              <a:lnSpc>
                <a:spcPct val="100000"/>
              </a:lnSpc>
              <a:spcBef>
                <a:spcPts val="0"/>
              </a:spcBef>
              <a:spcAft>
                <a:spcPts val="0"/>
              </a:spcAft>
              <a:buNone/>
            </a:pPr>
            <a:endParaRPr sz="1000"/>
          </a:p>
          <a:p>
            <a:pPr marL="269999" lvl="0" indent="-269999" algn="l" rtl="0">
              <a:lnSpc>
                <a:spcPct val="100000"/>
              </a:lnSpc>
              <a:spcBef>
                <a:spcPts val="0"/>
              </a:spcBef>
              <a:spcAft>
                <a:spcPts val="0"/>
              </a:spcAft>
              <a:buSzPts val="2000"/>
              <a:buChar char="–"/>
            </a:pPr>
            <a:r>
              <a:rPr lang="fr-FR"/>
              <a:t>Try to use Dual contouring instead of Marching Cube algorithm (</a:t>
            </a:r>
            <a:r>
              <a:rPr lang="fr-FR" sz="1800"/>
              <a:t>sharp edges and corners).</a:t>
            </a:r>
            <a:endParaRPr sz="1800"/>
          </a:p>
          <a:p>
            <a:pPr marL="269999" lvl="0" indent="0" algn="l" rtl="0">
              <a:lnSpc>
                <a:spcPct val="100000"/>
              </a:lnSpc>
              <a:spcBef>
                <a:spcPts val="0"/>
              </a:spcBef>
              <a:spcAft>
                <a:spcPts val="0"/>
              </a:spcAft>
              <a:buNone/>
            </a:pPr>
            <a:endParaRPr sz="1000"/>
          </a:p>
          <a:p>
            <a:pPr marL="269999" lvl="0" indent="-250949" algn="l" rtl="0">
              <a:lnSpc>
                <a:spcPct val="100000"/>
              </a:lnSpc>
              <a:spcBef>
                <a:spcPts val="0"/>
              </a:spcBef>
              <a:spcAft>
                <a:spcPts val="0"/>
              </a:spcAft>
              <a:buSzPts val="1700"/>
              <a:buChar char="–"/>
            </a:pPr>
            <a:r>
              <a:rPr lang="fr-FR"/>
              <a:t>Think in a way to remove the skull completely.</a:t>
            </a:r>
            <a:endParaRPr/>
          </a:p>
          <a:p>
            <a:pPr marL="0" lvl="0" indent="0" algn="l" rtl="0">
              <a:lnSpc>
                <a:spcPct val="100000"/>
              </a:lnSpc>
              <a:spcBef>
                <a:spcPts val="0"/>
              </a:spcBef>
              <a:spcAft>
                <a:spcPts val="0"/>
              </a:spcAft>
              <a:buNone/>
            </a:pPr>
            <a:endParaRPr sz="1700"/>
          </a:p>
          <a:p>
            <a:pPr marL="269999" lvl="0" indent="0" algn="l" rtl="0">
              <a:lnSpc>
                <a:spcPct val="100000"/>
              </a:lnSpc>
              <a:spcBef>
                <a:spcPts val="0"/>
              </a:spcBef>
              <a:spcAft>
                <a:spcPts val="0"/>
              </a:spcAft>
              <a:buNone/>
            </a:pPr>
            <a:endParaRPr/>
          </a:p>
          <a:p>
            <a:pPr marL="269999" lvl="0" indent="0" algn="l" rtl="0">
              <a:lnSpc>
                <a:spcPct val="100000"/>
              </a:lnSpc>
              <a:spcBef>
                <a:spcPts val="0"/>
              </a:spcBef>
              <a:spcAft>
                <a:spcPts val="0"/>
              </a:spcAft>
              <a:buNone/>
            </a:pPr>
            <a:endParaRPr/>
          </a:p>
          <a:p>
            <a:pPr marL="269999" lvl="0" indent="0" algn="l" rtl="0">
              <a:lnSpc>
                <a:spcPct val="100000"/>
              </a:lnSpc>
              <a:spcBef>
                <a:spcPts val="0"/>
              </a:spcBef>
              <a:spcAft>
                <a:spcPts val="0"/>
              </a:spcAft>
              <a:buNone/>
            </a:pPr>
            <a:endParaRPr>
              <a:solidFill>
                <a:srgbClr val="FF0000"/>
              </a:solidFill>
            </a:endParaRPr>
          </a:p>
          <a:p>
            <a:pPr marL="269999" lvl="0" indent="0" algn="l" rtl="0">
              <a:lnSpc>
                <a:spcPct val="100000"/>
              </a:lnSpc>
              <a:spcBef>
                <a:spcPts val="0"/>
              </a:spcBef>
              <a:spcAft>
                <a:spcPts val="0"/>
              </a:spcAft>
              <a:buNone/>
            </a:pPr>
            <a:endParaRPr/>
          </a:p>
          <a:p>
            <a:pPr marL="270000" lvl="0" indent="-143000" algn="l" rtl="0">
              <a:lnSpc>
                <a:spcPct val="100000"/>
              </a:lnSpc>
              <a:spcBef>
                <a:spcPts val="0"/>
              </a:spcBef>
              <a:spcAft>
                <a:spcPts val="0"/>
              </a:spcAft>
              <a:buClr>
                <a:schemeClr val="dk1"/>
              </a:buClr>
              <a:buSzPts val="2000"/>
              <a:buNone/>
            </a:pPr>
            <a:endParaRPr/>
          </a:p>
        </p:txBody>
      </p:sp>
      <p:sp>
        <p:nvSpPr>
          <p:cNvPr id="278" name="Google Shape;278;p9"/>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279" name="Google Shape;279;p9"/>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280" name="Google Shape;280;p9"/>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15</a:t>
            </a:fld>
            <a:endParaRPr/>
          </a:p>
        </p:txBody>
      </p:sp>
      <p:sp>
        <p:nvSpPr>
          <p:cNvPr id="281" name="Google Shape;281;p9"/>
          <p:cNvSpPr txBox="1"/>
          <p:nvPr/>
        </p:nvSpPr>
        <p:spPr>
          <a:xfrm>
            <a:off x="-4313550" y="1662975"/>
            <a:ext cx="3430800" cy="29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chemeClr val="dk1"/>
                </a:solidFill>
              </a:rPr>
              <a:t>Volume rendering:</a:t>
            </a:r>
            <a:endParaRPr sz="2000" b="1">
              <a:solidFill>
                <a:schemeClr val="dk1"/>
              </a:solidFill>
            </a:endParaRPr>
          </a:p>
          <a:p>
            <a:pPr marL="0" lvl="0" indent="0" algn="l" rtl="0">
              <a:spcBef>
                <a:spcPts val="0"/>
              </a:spcBef>
              <a:spcAft>
                <a:spcPts val="0"/>
              </a:spcAft>
              <a:buNone/>
            </a:pPr>
            <a:r>
              <a:rPr lang="fr-FR" sz="2000">
                <a:solidFill>
                  <a:schemeClr val="dk1"/>
                </a:solidFill>
              </a:rPr>
              <a:t>Ray casting</a:t>
            </a:r>
            <a:endParaRPr sz="2000">
              <a:solidFill>
                <a:schemeClr val="dk1"/>
              </a:solidFill>
            </a:endParaRPr>
          </a:p>
          <a:p>
            <a:pPr marL="0" lvl="0" indent="0" algn="l" rtl="0">
              <a:spcBef>
                <a:spcPts val="0"/>
              </a:spcBef>
              <a:spcAft>
                <a:spcPts val="0"/>
              </a:spcAft>
              <a:buNone/>
            </a:pPr>
            <a:r>
              <a:rPr lang="fr-FR" sz="2000">
                <a:solidFill>
                  <a:schemeClr val="dk1"/>
                </a:solidFill>
              </a:rPr>
              <a:t>Splatting</a:t>
            </a: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fr-FR" sz="2000" b="1">
                <a:solidFill>
                  <a:schemeClr val="dk1"/>
                </a:solidFill>
              </a:rPr>
              <a:t>Surface rendering:</a:t>
            </a:r>
            <a:endParaRPr sz="2000" b="1">
              <a:solidFill>
                <a:schemeClr val="dk1"/>
              </a:solidFill>
            </a:endParaRPr>
          </a:p>
          <a:p>
            <a:pPr marL="0" lvl="0" indent="0" algn="l" rtl="0">
              <a:spcBef>
                <a:spcPts val="0"/>
              </a:spcBef>
              <a:spcAft>
                <a:spcPts val="0"/>
              </a:spcAft>
              <a:buNone/>
            </a:pPr>
            <a:r>
              <a:rPr lang="fr-FR" sz="2000">
                <a:solidFill>
                  <a:schemeClr val="dk1"/>
                </a:solidFill>
              </a:rPr>
              <a:t>Isosurficing</a:t>
            </a:r>
            <a:endParaRPr sz="2000">
              <a:solidFill>
                <a:schemeClr val="dk1"/>
              </a:solidFill>
            </a:endParaRPr>
          </a:p>
          <a:p>
            <a:pPr marL="0" lvl="0" indent="0" algn="l" rtl="0">
              <a:spcBef>
                <a:spcPts val="0"/>
              </a:spcBef>
              <a:spcAft>
                <a:spcPts val="0"/>
              </a:spcAft>
              <a:buNone/>
            </a:pPr>
            <a:endParaRPr sz="2000">
              <a:solidFill>
                <a:schemeClr val="dk1"/>
              </a:solidFill>
            </a:endParaRPr>
          </a:p>
        </p:txBody>
      </p:sp>
      <p:sp>
        <p:nvSpPr>
          <p:cNvPr id="282" name="Google Shape;282;p9"/>
          <p:cNvSpPr txBox="1"/>
          <p:nvPr/>
        </p:nvSpPr>
        <p:spPr>
          <a:xfrm>
            <a:off x="6612075" y="3594600"/>
            <a:ext cx="4644000" cy="24780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2000" b="1">
                <a:solidFill>
                  <a:schemeClr val="lt1"/>
                </a:solidFill>
              </a:rPr>
              <a:t>Plus:</a:t>
            </a:r>
            <a:endParaRPr sz="2000" b="1">
              <a:solidFill>
                <a:schemeClr val="lt1"/>
              </a:solidFill>
            </a:endParaRPr>
          </a:p>
          <a:p>
            <a:pPr marL="269999" lvl="0" indent="0" algn="l" rtl="0">
              <a:spcBef>
                <a:spcPts val="0"/>
              </a:spcBef>
              <a:spcAft>
                <a:spcPts val="0"/>
              </a:spcAft>
              <a:buClr>
                <a:schemeClr val="dk1"/>
              </a:buClr>
              <a:buSzPts val="1100"/>
              <a:buFont typeface="Arial"/>
              <a:buNone/>
            </a:pPr>
            <a:endParaRPr sz="600" b="1">
              <a:solidFill>
                <a:schemeClr val="lt1"/>
              </a:solidFill>
            </a:endParaRPr>
          </a:p>
          <a:p>
            <a:pPr marL="269999" lvl="0" indent="-289049" algn="l" rtl="0">
              <a:spcBef>
                <a:spcPts val="0"/>
              </a:spcBef>
              <a:spcAft>
                <a:spcPts val="0"/>
              </a:spcAft>
              <a:buClr>
                <a:schemeClr val="lt1"/>
              </a:buClr>
              <a:buSzPts val="2300"/>
              <a:buChar char="–"/>
            </a:pPr>
            <a:r>
              <a:rPr lang="fr-FR" sz="2000" b="1">
                <a:solidFill>
                  <a:schemeClr val="lt1"/>
                </a:solidFill>
              </a:rPr>
              <a:t>Active Contour Models(snakes)</a:t>
            </a:r>
            <a:endParaRPr sz="2000" b="1">
              <a:solidFill>
                <a:schemeClr val="lt1"/>
              </a:solidFill>
            </a:endParaRPr>
          </a:p>
          <a:p>
            <a:pPr marL="269999" lvl="0" indent="0" algn="l" rtl="0">
              <a:spcBef>
                <a:spcPts val="0"/>
              </a:spcBef>
              <a:spcAft>
                <a:spcPts val="0"/>
              </a:spcAft>
              <a:buClr>
                <a:schemeClr val="dk1"/>
              </a:buClr>
              <a:buSzPts val="1100"/>
              <a:buFont typeface="Arial"/>
              <a:buNone/>
            </a:pPr>
            <a:endParaRPr sz="1000" b="1">
              <a:solidFill>
                <a:schemeClr val="lt1"/>
              </a:solidFill>
            </a:endParaRPr>
          </a:p>
          <a:p>
            <a:pPr marL="269999" lvl="0" indent="-269999" algn="l" rtl="0">
              <a:spcBef>
                <a:spcPts val="0"/>
              </a:spcBef>
              <a:spcAft>
                <a:spcPts val="0"/>
              </a:spcAft>
              <a:buClr>
                <a:schemeClr val="lt1"/>
              </a:buClr>
              <a:buSzPts val="2000"/>
              <a:buChar char="–"/>
            </a:pPr>
            <a:r>
              <a:rPr lang="fr-FR" sz="2000" b="1">
                <a:solidFill>
                  <a:schemeClr val="lt1"/>
                </a:solidFill>
              </a:rPr>
              <a:t>Topological methods</a:t>
            </a:r>
            <a:endParaRPr sz="2000" b="1">
              <a:solidFill>
                <a:schemeClr val="lt1"/>
              </a:solidFill>
            </a:endParaRPr>
          </a:p>
          <a:p>
            <a:pPr marL="269999" lvl="0" indent="0" algn="l" rtl="0">
              <a:spcBef>
                <a:spcPts val="0"/>
              </a:spcBef>
              <a:spcAft>
                <a:spcPts val="0"/>
              </a:spcAft>
              <a:buClr>
                <a:schemeClr val="dk1"/>
              </a:buClr>
              <a:buSzPts val="1100"/>
              <a:buFont typeface="Arial"/>
              <a:buNone/>
            </a:pPr>
            <a:endParaRPr sz="1000" b="1">
              <a:solidFill>
                <a:schemeClr val="lt1"/>
              </a:solidFill>
            </a:endParaRPr>
          </a:p>
          <a:p>
            <a:pPr marL="269999" lvl="0" indent="-269999" algn="l" rtl="0">
              <a:spcBef>
                <a:spcPts val="0"/>
              </a:spcBef>
              <a:spcAft>
                <a:spcPts val="0"/>
              </a:spcAft>
              <a:buClr>
                <a:schemeClr val="lt1"/>
              </a:buClr>
              <a:buSzPts val="2000"/>
              <a:buChar char="–"/>
            </a:pPr>
            <a:r>
              <a:rPr lang="fr-FR" sz="2000" b="1">
                <a:solidFill>
                  <a:schemeClr val="lt1"/>
                </a:solidFill>
              </a:rPr>
              <a:t>Machine Learning approaches	</a:t>
            </a:r>
            <a:endParaRPr sz="2000" b="1">
              <a:solidFill>
                <a:schemeClr val="lt1"/>
              </a:solidFill>
            </a:endParaRPr>
          </a:p>
          <a:p>
            <a:pPr marL="809999" lvl="3" indent="-269875" algn="l" rtl="0">
              <a:spcBef>
                <a:spcPts val="0"/>
              </a:spcBef>
              <a:spcAft>
                <a:spcPts val="0"/>
              </a:spcAft>
              <a:buClr>
                <a:schemeClr val="lt1"/>
              </a:buClr>
              <a:buSzPts val="1800"/>
              <a:buChar char="–"/>
            </a:pPr>
            <a:r>
              <a:rPr lang="fr-FR" sz="2000" b="1">
                <a:solidFill>
                  <a:schemeClr val="lt1"/>
                </a:solidFill>
              </a:rPr>
              <a:t>Deep Learning</a:t>
            </a:r>
            <a:endParaRPr sz="2000" b="1">
              <a:solidFill>
                <a:schemeClr val="lt1"/>
              </a:solidFill>
            </a:endParaRPr>
          </a:p>
          <a:p>
            <a:pPr marL="809999" lvl="3" indent="-269875" algn="l" rtl="0">
              <a:spcBef>
                <a:spcPts val="0"/>
              </a:spcBef>
              <a:spcAft>
                <a:spcPts val="0"/>
              </a:spcAft>
              <a:buClr>
                <a:schemeClr val="lt1"/>
              </a:buClr>
              <a:buSzPts val="1800"/>
              <a:buChar char="–"/>
            </a:pPr>
            <a:r>
              <a:rPr lang="fr-FR" sz="2000" b="1">
                <a:solidFill>
                  <a:schemeClr val="lt1"/>
                </a:solidFill>
              </a:rPr>
              <a:t>3D and Volumetric CNN</a:t>
            </a:r>
            <a:endParaRPr sz="2000" b="1">
              <a:solidFill>
                <a:schemeClr val="lt1"/>
              </a:solidFill>
            </a:endParaRPr>
          </a:p>
        </p:txBody>
      </p:sp>
      <p:pic>
        <p:nvPicPr>
          <p:cNvPr id="283" name="Google Shape;283;p9"/>
          <p:cNvPicPr preferRelativeResize="0"/>
          <p:nvPr/>
        </p:nvPicPr>
        <p:blipFill rotWithShape="1">
          <a:blip r:embed="rId3">
            <a:alphaModFix/>
          </a:blip>
          <a:srcRect l="18391" t="25904" r="21602" b="15526"/>
          <a:stretch/>
        </p:blipFill>
        <p:spPr>
          <a:xfrm>
            <a:off x="1071775" y="3976048"/>
            <a:ext cx="4643999" cy="19424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a671097d86_1_21"/>
          <p:cNvSpPr txBox="1">
            <a:spLocks noGrp="1"/>
          </p:cNvSpPr>
          <p:nvPr>
            <p:ph type="title"/>
          </p:nvPr>
        </p:nvSpPr>
        <p:spPr>
          <a:xfrm>
            <a:off x="408076" y="1170372"/>
            <a:ext cx="110124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Suggestion exercises for modifications</a:t>
            </a:r>
            <a:endParaRPr/>
          </a:p>
        </p:txBody>
      </p:sp>
      <p:sp>
        <p:nvSpPr>
          <p:cNvPr id="289" name="Google Shape;289;g2a671097d86_1_21"/>
          <p:cNvSpPr txBox="1">
            <a:spLocks noGrp="1"/>
          </p:cNvSpPr>
          <p:nvPr>
            <p:ph type="dt" idx="10"/>
          </p:nvPr>
        </p:nvSpPr>
        <p:spPr>
          <a:xfrm>
            <a:off x="419100" y="6620400"/>
            <a:ext cx="1188000" cy="14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290" name="Google Shape;290;g2a671097d86_1_21"/>
          <p:cNvSpPr txBox="1">
            <a:spLocks noGrp="1"/>
          </p:cNvSpPr>
          <p:nvPr>
            <p:ph type="ftr" idx="11"/>
          </p:nvPr>
        </p:nvSpPr>
        <p:spPr>
          <a:xfrm>
            <a:off x="1667508" y="6620400"/>
            <a:ext cx="8100000" cy="14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291" name="Google Shape;291;g2a671097d86_1_21"/>
          <p:cNvSpPr txBox="1">
            <a:spLocks noGrp="1"/>
          </p:cNvSpPr>
          <p:nvPr>
            <p:ph type="sldNum" idx="12"/>
          </p:nvPr>
        </p:nvSpPr>
        <p:spPr>
          <a:xfrm>
            <a:off x="11460596" y="6620400"/>
            <a:ext cx="376800" cy="144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16</a:t>
            </a:fld>
            <a:endParaRPr/>
          </a:p>
        </p:txBody>
      </p:sp>
      <p:sp>
        <p:nvSpPr>
          <p:cNvPr id="292" name="Google Shape;292;g2a671097d86_1_21"/>
          <p:cNvSpPr txBox="1"/>
          <p:nvPr/>
        </p:nvSpPr>
        <p:spPr>
          <a:xfrm>
            <a:off x="589800" y="2116750"/>
            <a:ext cx="11012400" cy="13776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fr-FR" sz="2200" b="1">
                <a:solidFill>
                  <a:schemeClr val="dk1"/>
                </a:solidFill>
              </a:rPr>
              <a:t>Point Cloud:</a:t>
            </a:r>
            <a:endParaRPr sz="2200" b="1">
              <a:solidFill>
                <a:schemeClr val="dk1"/>
              </a:solidFill>
            </a:endParaRPr>
          </a:p>
          <a:p>
            <a:pPr marL="269999" lvl="0" indent="-250949" algn="l" rtl="0">
              <a:lnSpc>
                <a:spcPct val="150000"/>
              </a:lnSpc>
              <a:spcBef>
                <a:spcPts val="0"/>
              </a:spcBef>
              <a:spcAft>
                <a:spcPts val="0"/>
              </a:spcAft>
              <a:buClr>
                <a:schemeClr val="dk1"/>
              </a:buClr>
              <a:buSzPts val="1700"/>
              <a:buChar char="–"/>
            </a:pPr>
            <a:r>
              <a:rPr lang="fr-FR" sz="2000">
                <a:solidFill>
                  <a:schemeClr val="dk1"/>
                </a:solidFill>
              </a:rPr>
              <a:t>Try to use Downsampling  (Random, … Non-Uniform Grid Sample - the best)</a:t>
            </a:r>
            <a:endParaRPr sz="2000">
              <a:solidFill>
                <a:schemeClr val="dk1"/>
              </a:solidFill>
            </a:endParaRPr>
          </a:p>
          <a:p>
            <a:pPr marL="269999" lvl="0" indent="-250949" algn="l" rtl="0">
              <a:lnSpc>
                <a:spcPct val="150000"/>
              </a:lnSpc>
              <a:spcBef>
                <a:spcPts val="0"/>
              </a:spcBef>
              <a:spcAft>
                <a:spcPts val="0"/>
              </a:spcAft>
              <a:buClr>
                <a:schemeClr val="dk1"/>
              </a:buClr>
              <a:buSzPts val="1700"/>
              <a:buChar char="–"/>
            </a:pPr>
            <a:r>
              <a:rPr lang="fr-FR" sz="2000">
                <a:solidFill>
                  <a:schemeClr val="dk1"/>
                </a:solidFill>
              </a:rPr>
              <a:t>Try to use Extraction ROI (Outlier this time).</a:t>
            </a:r>
            <a:endParaRPr/>
          </a:p>
        </p:txBody>
      </p:sp>
      <p:pic>
        <p:nvPicPr>
          <p:cNvPr id="293" name="Google Shape;293;g2a671097d86_1_21"/>
          <p:cNvPicPr preferRelativeResize="0"/>
          <p:nvPr/>
        </p:nvPicPr>
        <p:blipFill>
          <a:blip r:embed="rId3">
            <a:alphaModFix/>
          </a:blip>
          <a:stretch>
            <a:fillRect/>
          </a:stretch>
        </p:blipFill>
        <p:spPr>
          <a:xfrm>
            <a:off x="2188498" y="3677851"/>
            <a:ext cx="2791739" cy="2486426"/>
          </a:xfrm>
          <a:prstGeom prst="rect">
            <a:avLst/>
          </a:prstGeom>
          <a:noFill/>
          <a:ln>
            <a:noFill/>
          </a:ln>
        </p:spPr>
      </p:pic>
      <p:pic>
        <p:nvPicPr>
          <p:cNvPr id="294" name="Google Shape;294;g2a671097d86_1_21"/>
          <p:cNvPicPr preferRelativeResize="0"/>
          <p:nvPr/>
        </p:nvPicPr>
        <p:blipFill>
          <a:blip r:embed="rId4">
            <a:alphaModFix/>
          </a:blip>
          <a:stretch>
            <a:fillRect/>
          </a:stretch>
        </p:blipFill>
        <p:spPr>
          <a:xfrm>
            <a:off x="5479988" y="3948125"/>
            <a:ext cx="4523524" cy="1817214"/>
          </a:xfrm>
          <a:prstGeom prst="rect">
            <a:avLst/>
          </a:prstGeom>
          <a:noFill/>
          <a:ln>
            <a:noFill/>
          </a:ln>
        </p:spPr>
      </p:pic>
      <p:sp>
        <p:nvSpPr>
          <p:cNvPr id="295" name="Google Shape;295;g2a671097d86_1_21"/>
          <p:cNvSpPr txBox="1"/>
          <p:nvPr/>
        </p:nvSpPr>
        <p:spPr>
          <a:xfrm>
            <a:off x="2813075" y="61642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296" name="Google Shape;296;g2a671097d86_1_21"/>
          <p:cNvSpPr txBox="1"/>
          <p:nvPr/>
        </p:nvSpPr>
        <p:spPr>
          <a:xfrm>
            <a:off x="6970450" y="621912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0"/>
          <p:cNvSpPr txBox="1">
            <a:spLocks noGrp="1"/>
          </p:cNvSpPr>
          <p:nvPr>
            <p:ph type="title"/>
          </p:nvPr>
        </p:nvSpPr>
        <p:spPr>
          <a:xfrm>
            <a:off x="408076" y="1170372"/>
            <a:ext cx="110124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References</a:t>
            </a:r>
            <a:endParaRPr/>
          </a:p>
        </p:txBody>
      </p:sp>
      <p:sp>
        <p:nvSpPr>
          <p:cNvPr id="302" name="Google Shape;302;p10"/>
          <p:cNvSpPr txBox="1">
            <a:spLocks noGrp="1"/>
          </p:cNvSpPr>
          <p:nvPr>
            <p:ph type="body" idx="1"/>
          </p:nvPr>
        </p:nvSpPr>
        <p:spPr>
          <a:xfrm>
            <a:off x="408075" y="1989138"/>
            <a:ext cx="11013193" cy="4175125"/>
          </a:xfrm>
          <a:prstGeom prst="rect">
            <a:avLst/>
          </a:prstGeom>
          <a:noFill/>
          <a:ln>
            <a:noFill/>
          </a:ln>
        </p:spPr>
        <p:txBody>
          <a:bodyPr spcFirstLastPara="1" wrap="square" lIns="0" tIns="0" rIns="0" bIns="0" anchor="t" anchorCtr="0">
            <a:noAutofit/>
          </a:bodyPr>
          <a:lstStyle/>
          <a:p>
            <a:pPr marL="270000" lvl="0" indent="-206500" algn="l" rtl="0">
              <a:lnSpc>
                <a:spcPct val="125000"/>
              </a:lnSpc>
              <a:spcBef>
                <a:spcPts val="0"/>
              </a:spcBef>
              <a:spcAft>
                <a:spcPts val="0"/>
              </a:spcAft>
              <a:buClr>
                <a:schemeClr val="dk1"/>
              </a:buClr>
              <a:buSzPts val="1000"/>
              <a:buChar char="–"/>
            </a:pPr>
            <a:r>
              <a:rPr lang="fr-FR" sz="1000"/>
              <a:t>Volume rendering. </a:t>
            </a:r>
            <a:r>
              <a:rPr lang="fr-FR" sz="1000" u="sng">
                <a:solidFill>
                  <a:schemeClr val="hlink"/>
                </a:solidFill>
                <a:hlinkClick r:id="rId3"/>
              </a:rPr>
              <a:t>https://ch.mathworks.com/help/images/explore-3-d-volumetric-data-with-volume-viewer-app.html</a:t>
            </a:r>
            <a:r>
              <a:rPr lang="fr-FR" sz="1000"/>
              <a:t>. Accessed on 07 December 2023.</a:t>
            </a:r>
            <a:endParaRPr sz="1000"/>
          </a:p>
          <a:p>
            <a:pPr marL="270000" lvl="0" indent="-206500" algn="l" rtl="0">
              <a:lnSpc>
                <a:spcPct val="125000"/>
              </a:lnSpc>
              <a:spcBef>
                <a:spcPts val="0"/>
              </a:spcBef>
              <a:spcAft>
                <a:spcPts val="0"/>
              </a:spcAft>
              <a:buClr>
                <a:schemeClr val="dk1"/>
              </a:buClr>
              <a:buSzPts val="1000"/>
              <a:buChar char="–"/>
            </a:pPr>
            <a:r>
              <a:rPr lang="fr-FR" sz="1000"/>
              <a:t>Matlab.   Point  Cloud. </a:t>
            </a:r>
            <a:r>
              <a:rPr lang="fr-FR" sz="1000" u="sng">
                <a:solidFill>
                  <a:schemeClr val="hlink"/>
                </a:solidFill>
                <a:hlinkClick r:id="rId4"/>
              </a:rPr>
              <a:t>https://ch.mathworks.com/help/vision/ref/pointcloud.html</a:t>
            </a:r>
            <a:r>
              <a:rPr lang="fr-FR" sz="1000"/>
              <a:t>. Accessed on 12  December 2023.</a:t>
            </a:r>
            <a:endParaRPr sz="1000"/>
          </a:p>
          <a:p>
            <a:pPr marL="270000" lvl="0" indent="-206500" algn="l" rtl="0">
              <a:lnSpc>
                <a:spcPct val="125000"/>
              </a:lnSpc>
              <a:spcBef>
                <a:spcPts val="0"/>
              </a:spcBef>
              <a:spcAft>
                <a:spcPts val="0"/>
              </a:spcAft>
              <a:buClr>
                <a:schemeClr val="dk1"/>
              </a:buClr>
              <a:buSzPts val="1000"/>
              <a:buChar char="–"/>
            </a:pPr>
            <a:r>
              <a:rPr lang="fr-FR" sz="1000"/>
              <a:t>Matlab. Point Cloud processing. </a:t>
            </a:r>
            <a:r>
              <a:rPr lang="fr-FR" sz="1000" u="sng">
                <a:solidFill>
                  <a:schemeClr val="hlink"/>
                </a:solidFill>
                <a:hlinkClick r:id="rId5"/>
              </a:rPr>
              <a:t>https://ch.mathworks.com/help/vision/point-cloud-processing.html?searchHighlight=point%20cloud&amp;s_tid=srchtitle_support_results_2_point%20cloud</a:t>
            </a:r>
            <a:r>
              <a:rPr lang="fr-FR" sz="1000"/>
              <a:t>. Accessed on 12  December 2023.</a:t>
            </a:r>
            <a:endParaRPr sz="1000"/>
          </a:p>
          <a:p>
            <a:pPr marL="269999" lvl="0" indent="-206499" algn="l" rtl="0">
              <a:lnSpc>
                <a:spcPct val="125000"/>
              </a:lnSpc>
              <a:spcBef>
                <a:spcPts val="0"/>
              </a:spcBef>
              <a:spcAft>
                <a:spcPts val="0"/>
              </a:spcAft>
              <a:buClr>
                <a:schemeClr val="dk1"/>
              </a:buClr>
              <a:buSzPts val="1000"/>
              <a:buChar char="–"/>
            </a:pPr>
            <a:r>
              <a:rPr lang="fr-FR" sz="1000"/>
              <a:t>Matlab. Explore 3D volume data with volume viewers..</a:t>
            </a:r>
            <a:r>
              <a:rPr lang="fr-FR" sz="1000" u="sng">
                <a:solidFill>
                  <a:schemeClr val="hlink"/>
                </a:solidFill>
                <a:hlinkClick r:id="rId3"/>
              </a:rPr>
              <a:t>https://ch.mathworks.com/help/images/explore-3-d-volumetric-data-with-volume-viewer-app.html</a:t>
            </a:r>
            <a:r>
              <a:rPr lang="fr-FR" sz="1000"/>
              <a:t>. Accessed on 12  December 2023.</a:t>
            </a:r>
            <a:endParaRPr sz="1000"/>
          </a:p>
          <a:p>
            <a:pPr marL="269999" lvl="0" indent="-206499" algn="l" rtl="0">
              <a:lnSpc>
                <a:spcPct val="125000"/>
              </a:lnSpc>
              <a:spcBef>
                <a:spcPts val="0"/>
              </a:spcBef>
              <a:spcAft>
                <a:spcPts val="0"/>
              </a:spcAft>
              <a:buSzPts val="1000"/>
              <a:buChar char="–"/>
            </a:pPr>
            <a:r>
              <a:rPr lang="fr-FR" sz="1000"/>
              <a:t>Matlab. Point Cloud - Youtube. </a:t>
            </a:r>
            <a:r>
              <a:rPr lang="fr-FR" sz="1000" u="sng">
                <a:solidFill>
                  <a:schemeClr val="hlink"/>
                </a:solidFill>
                <a:hlinkClick r:id="rId6"/>
              </a:rPr>
              <a:t>https://www.youtube.com/watch?v=pLCjjsVGlg0&amp;list=PLn8PRpmsu08rRQCE6npmeMdavaQ5GV1mg&amp;index=10</a:t>
            </a:r>
            <a:r>
              <a:rPr lang="fr-FR" sz="1000"/>
              <a:t>. Accessed on 07 December 2023.</a:t>
            </a:r>
            <a:endParaRPr sz="1000"/>
          </a:p>
          <a:p>
            <a:pPr marL="269999" lvl="0" indent="-206499" algn="l" rtl="0">
              <a:lnSpc>
                <a:spcPct val="125000"/>
              </a:lnSpc>
              <a:spcBef>
                <a:spcPts val="0"/>
              </a:spcBef>
              <a:spcAft>
                <a:spcPts val="0"/>
              </a:spcAft>
              <a:buSzPts val="1000"/>
              <a:buChar char="–"/>
            </a:pPr>
            <a:r>
              <a:rPr lang="fr-FR" sz="1000" u="sng">
                <a:solidFill>
                  <a:schemeClr val="hlink"/>
                </a:solidFill>
                <a:hlinkClick r:id="rId7"/>
              </a:rPr>
              <a:t>https://www.heavy.ai/technical-glossary/volume-rendering#:~:text=Surface%20rendering%20relies%20on%20determining,technique%20affect%20volume%20rendering%20quality</a:t>
            </a:r>
            <a:r>
              <a:rPr lang="fr-FR" sz="1000"/>
              <a:t>.Accessed on 12  December 2023.</a:t>
            </a:r>
            <a:endParaRPr sz="1000"/>
          </a:p>
          <a:p>
            <a:pPr marL="269999" lvl="0" indent="-206499" algn="l" rtl="0">
              <a:lnSpc>
                <a:spcPct val="125000"/>
              </a:lnSpc>
              <a:spcBef>
                <a:spcPts val="0"/>
              </a:spcBef>
              <a:spcAft>
                <a:spcPts val="0"/>
              </a:spcAft>
              <a:buSzPts val="1000"/>
              <a:buChar char="–"/>
            </a:pPr>
            <a:r>
              <a:rPr lang="fr-FR" sz="1000"/>
              <a:t>Visualization. PDF from professor include.  2023.</a:t>
            </a:r>
            <a:endParaRPr sz="1000"/>
          </a:p>
          <a:p>
            <a:pPr marL="269999" lvl="0" indent="-206499" algn="l" rtl="0">
              <a:lnSpc>
                <a:spcPct val="125000"/>
              </a:lnSpc>
              <a:spcBef>
                <a:spcPts val="0"/>
              </a:spcBef>
              <a:spcAft>
                <a:spcPts val="0"/>
              </a:spcAft>
              <a:buSzPts val="1000"/>
              <a:buChar char="–"/>
            </a:pPr>
            <a:r>
              <a:rPr lang="fr-FR" sz="1000"/>
              <a:t>Medical Processing.  BOOK here too. 2023.</a:t>
            </a:r>
            <a:endParaRPr sz="1000"/>
          </a:p>
          <a:p>
            <a:pPr marL="269999" lvl="0" indent="0" algn="l" rtl="0">
              <a:lnSpc>
                <a:spcPct val="125000"/>
              </a:lnSpc>
              <a:spcBef>
                <a:spcPts val="0"/>
              </a:spcBef>
              <a:spcAft>
                <a:spcPts val="0"/>
              </a:spcAft>
              <a:buNone/>
            </a:pPr>
            <a:endParaRPr sz="1000"/>
          </a:p>
          <a:p>
            <a:pPr marL="0" lvl="0" indent="0" algn="l" rtl="0">
              <a:lnSpc>
                <a:spcPct val="125000"/>
              </a:lnSpc>
              <a:spcBef>
                <a:spcPts val="0"/>
              </a:spcBef>
              <a:spcAft>
                <a:spcPts val="0"/>
              </a:spcAft>
              <a:buNone/>
            </a:pPr>
            <a:endParaRPr sz="1000"/>
          </a:p>
          <a:p>
            <a:pPr marL="270000" lvl="0" indent="-143000" algn="l" rtl="0">
              <a:lnSpc>
                <a:spcPct val="125000"/>
              </a:lnSpc>
              <a:spcBef>
                <a:spcPts val="0"/>
              </a:spcBef>
              <a:spcAft>
                <a:spcPts val="0"/>
              </a:spcAft>
              <a:buClr>
                <a:schemeClr val="dk1"/>
              </a:buClr>
              <a:buSzPts val="2000"/>
              <a:buNone/>
            </a:pPr>
            <a:endParaRPr/>
          </a:p>
          <a:p>
            <a:pPr marL="270000" lvl="0" indent="-143000" algn="l" rtl="0">
              <a:lnSpc>
                <a:spcPct val="125000"/>
              </a:lnSpc>
              <a:spcBef>
                <a:spcPts val="0"/>
              </a:spcBef>
              <a:spcAft>
                <a:spcPts val="0"/>
              </a:spcAft>
              <a:buClr>
                <a:schemeClr val="dk1"/>
              </a:buClr>
              <a:buSzPts val="2000"/>
              <a:buNone/>
            </a:pPr>
            <a:endParaRPr/>
          </a:p>
        </p:txBody>
      </p:sp>
      <p:sp>
        <p:nvSpPr>
          <p:cNvPr id="303" name="Google Shape;303;p10"/>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19/10/2023</a:t>
            </a:r>
            <a:endParaRPr/>
          </a:p>
        </p:txBody>
      </p:sp>
      <p:sp>
        <p:nvSpPr>
          <p:cNvPr id="304" name="Google Shape;304;p10"/>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305" name="Google Shape;305;p10"/>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a57b1bae98_0_13"/>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18</a:t>
            </a:fld>
            <a:endParaRPr/>
          </a:p>
        </p:txBody>
      </p:sp>
      <p:pic>
        <p:nvPicPr>
          <p:cNvPr id="312" name="Google Shape;312;g2a57b1bae98_0_13"/>
          <p:cNvPicPr preferRelativeResize="0"/>
          <p:nvPr/>
        </p:nvPicPr>
        <p:blipFill>
          <a:blip r:embed="rId3">
            <a:alphaModFix/>
          </a:blip>
          <a:stretch>
            <a:fillRect/>
          </a:stretch>
        </p:blipFill>
        <p:spPr>
          <a:xfrm>
            <a:off x="2422475" y="806725"/>
            <a:ext cx="7347050" cy="560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g2a57b1bae98_0_0"/>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Pre-processing steps summary</a:t>
            </a:r>
            <a:endParaRPr/>
          </a:p>
        </p:txBody>
      </p:sp>
      <p:sp>
        <p:nvSpPr>
          <p:cNvPr id="319" name="Google Shape;319;g2a57b1bae98_0_0"/>
          <p:cNvSpPr txBox="1">
            <a:spLocks noGrp="1"/>
          </p:cNvSpPr>
          <p:nvPr>
            <p:ph type="body" idx="1"/>
          </p:nvPr>
        </p:nvSpPr>
        <p:spPr>
          <a:xfrm>
            <a:off x="408075" y="1989138"/>
            <a:ext cx="11013300" cy="417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Isosurfa</a:t>
            </a:r>
            <a:r>
              <a:rPr lang="fr-FR">
                <a:highlight>
                  <a:schemeClr val="lt1"/>
                </a:highlight>
              </a:rPr>
              <a:t>ce - Surface rendering</a:t>
            </a:r>
            <a:endParaRPr>
              <a:highlight>
                <a:schemeClr val="lt1"/>
              </a:highlight>
            </a:endParaRPr>
          </a:p>
          <a:p>
            <a:pPr marL="457200" lvl="0" indent="-355600" algn="l" rtl="0">
              <a:spcBef>
                <a:spcPts val="0"/>
              </a:spcBef>
              <a:spcAft>
                <a:spcPts val="0"/>
              </a:spcAft>
              <a:buSzPts val="2000"/>
              <a:buAutoNum type="arabicPeriod"/>
            </a:pPr>
            <a:r>
              <a:rPr lang="fr-FR"/>
              <a:t>Smoothing - Median filter.</a:t>
            </a:r>
            <a:endParaRPr/>
          </a:p>
          <a:p>
            <a:pPr marL="457200" lvl="0" indent="-355600" algn="l" rtl="0">
              <a:spcBef>
                <a:spcPts val="0"/>
              </a:spcBef>
              <a:spcAft>
                <a:spcPts val="0"/>
              </a:spcAft>
              <a:buSzPts val="2000"/>
              <a:buAutoNum type="arabicPeriod"/>
            </a:pPr>
            <a:r>
              <a:rPr lang="fr-FR"/>
              <a:t>Extraction of the Isosurface.</a:t>
            </a:r>
            <a:endParaRPr/>
          </a:p>
          <a:p>
            <a:pPr marL="0" lvl="0" indent="0" algn="l" rtl="0">
              <a:spcBef>
                <a:spcPts val="0"/>
              </a:spcBef>
              <a:spcAft>
                <a:spcPts val="0"/>
              </a:spcAft>
              <a:buNone/>
            </a:pPr>
            <a:endParaRPr/>
          </a:p>
          <a:p>
            <a:pPr marL="0" lvl="0" indent="0" algn="l" rtl="0">
              <a:spcBef>
                <a:spcPts val="0"/>
              </a:spcBef>
              <a:spcAft>
                <a:spcPts val="0"/>
              </a:spcAft>
              <a:buNone/>
            </a:pPr>
            <a:r>
              <a:rPr lang="fr-FR"/>
              <a:t>Poin</a:t>
            </a:r>
            <a:r>
              <a:rPr lang="fr-FR">
                <a:highlight>
                  <a:schemeClr val="lt1"/>
                </a:highlight>
              </a:rPr>
              <a:t>t Cloud  - Volume rendering</a:t>
            </a:r>
            <a:endParaRPr>
              <a:solidFill>
                <a:srgbClr val="FF0000"/>
              </a:solidFill>
              <a:highlight>
                <a:schemeClr val="lt1"/>
              </a:highlight>
            </a:endParaRPr>
          </a:p>
          <a:p>
            <a:pPr marL="457200" lvl="0" indent="-355600" algn="l" rtl="0">
              <a:spcBef>
                <a:spcPts val="0"/>
              </a:spcBef>
              <a:spcAft>
                <a:spcPts val="0"/>
              </a:spcAft>
              <a:buSzPts val="2000"/>
              <a:buAutoNum type="arabicPeriod"/>
            </a:pPr>
            <a:r>
              <a:rPr lang="fr-FR"/>
              <a:t>Threshold segmentation.</a:t>
            </a:r>
            <a:endParaRPr>
              <a:solidFill>
                <a:srgbClr val="FF0000"/>
              </a:solidFill>
            </a:endParaRPr>
          </a:p>
          <a:p>
            <a:pPr marL="457200" lvl="0" indent="-355600" algn="l" rtl="0">
              <a:spcBef>
                <a:spcPts val="0"/>
              </a:spcBef>
              <a:spcAft>
                <a:spcPts val="0"/>
              </a:spcAft>
              <a:buSzPts val="2000"/>
              <a:buAutoNum type="arabicPeriod"/>
            </a:pPr>
            <a:r>
              <a:rPr lang="fr-FR"/>
              <a:t>Extraction ROI (Inlier - surface of interest).</a:t>
            </a:r>
            <a:endParaRPr/>
          </a:p>
        </p:txBody>
      </p:sp>
      <p:sp>
        <p:nvSpPr>
          <p:cNvPr id="320" name="Google Shape;320;g2a57b1bae98_0_0"/>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408076" y="1170372"/>
            <a:ext cx="11012400" cy="492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Task description</a:t>
            </a:r>
            <a:endParaRPr/>
          </a:p>
        </p:txBody>
      </p:sp>
      <p:sp>
        <p:nvSpPr>
          <p:cNvPr id="98" name="Google Shape;98;p3"/>
          <p:cNvSpPr txBox="1">
            <a:spLocks noGrp="1"/>
          </p:cNvSpPr>
          <p:nvPr>
            <p:ph type="body" idx="1"/>
          </p:nvPr>
        </p:nvSpPr>
        <p:spPr>
          <a:xfrm>
            <a:off x="408075" y="1989138"/>
            <a:ext cx="11013300" cy="4175100"/>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fr-FR"/>
              <a:t>– </a:t>
            </a:r>
            <a:r>
              <a:rPr lang="fr-FR" b="1"/>
              <a:t>Display </a:t>
            </a:r>
            <a:r>
              <a:rPr lang="fr-FR" i="1"/>
              <a:t>the surface of the patient in the given </a:t>
            </a:r>
            <a:r>
              <a:rPr lang="fr-FR" b="1" i="1"/>
              <a:t>MRI DATA</a:t>
            </a:r>
            <a:endParaRPr b="1" i="1"/>
          </a:p>
          <a:p>
            <a:pPr marL="0" lvl="0" indent="0" algn="l" rtl="0">
              <a:spcBef>
                <a:spcPts val="0"/>
              </a:spcBef>
              <a:spcAft>
                <a:spcPts val="0"/>
              </a:spcAft>
              <a:buClr>
                <a:schemeClr val="dk1"/>
              </a:buClr>
              <a:buSzPts val="1100"/>
              <a:buFont typeface="Arial"/>
              <a:buNone/>
            </a:pPr>
            <a:r>
              <a:rPr lang="fr-FR"/>
              <a:t>– Visualize data using</a:t>
            </a:r>
            <a:r>
              <a:rPr lang="fr-FR" b="1"/>
              <a:t> </a:t>
            </a:r>
            <a:r>
              <a:rPr lang="fr-FR" b="1" i="1"/>
              <a:t>Isosurface </a:t>
            </a:r>
            <a:r>
              <a:rPr lang="fr-FR"/>
              <a:t>and</a:t>
            </a:r>
            <a:r>
              <a:rPr lang="fr-FR" b="1"/>
              <a:t> </a:t>
            </a:r>
            <a:r>
              <a:rPr lang="fr-FR" b="1" i="1"/>
              <a:t>Point Cloud</a:t>
            </a:r>
            <a:r>
              <a:rPr lang="fr-FR" i="1"/>
              <a:t> and </a:t>
            </a:r>
            <a:r>
              <a:rPr lang="fr-FR" b="1" i="1"/>
              <a:t>surface rendering.</a:t>
            </a:r>
            <a:endParaRPr b="1" i="1"/>
          </a:p>
          <a:p>
            <a:pPr marL="0" lvl="0" indent="0" algn="l" rtl="0">
              <a:spcBef>
                <a:spcPts val="0"/>
              </a:spcBef>
              <a:spcAft>
                <a:spcPts val="0"/>
              </a:spcAft>
              <a:buClr>
                <a:schemeClr val="dk1"/>
              </a:buClr>
              <a:buSzPts val="1100"/>
              <a:buFont typeface="Arial"/>
              <a:buNone/>
            </a:pPr>
            <a:r>
              <a:rPr lang="fr-FR"/>
              <a:t>– Explain which </a:t>
            </a:r>
            <a:r>
              <a:rPr lang="fr-FR" b="1"/>
              <a:t>pre-processing steps </a:t>
            </a:r>
            <a:r>
              <a:rPr lang="fr-FR"/>
              <a:t>and parameter choices are required.</a:t>
            </a:r>
            <a:endParaRPr/>
          </a:p>
          <a:p>
            <a:pPr marL="0" lvl="0" indent="0" algn="l" rtl="0">
              <a:spcBef>
                <a:spcPts val="0"/>
              </a:spcBef>
              <a:spcAft>
                <a:spcPts val="0"/>
              </a:spcAft>
              <a:buClr>
                <a:schemeClr val="dk1"/>
              </a:buClr>
              <a:buSzPts val="1100"/>
              <a:buFont typeface="Arial"/>
              <a:buNone/>
            </a:pPr>
            <a:r>
              <a:rPr lang="fr-FR"/>
              <a:t>– Compare surface rendering visualization with a </a:t>
            </a:r>
            <a:r>
              <a:rPr lang="fr-FR" b="1"/>
              <a:t>volume rendering.</a:t>
            </a:r>
            <a:endParaRPr b="1"/>
          </a:p>
          <a:p>
            <a:pPr marL="0" lvl="0" indent="0" algn="l" rtl="0">
              <a:spcBef>
                <a:spcPts val="0"/>
              </a:spcBef>
              <a:spcAft>
                <a:spcPts val="0"/>
              </a:spcAft>
              <a:buClr>
                <a:schemeClr val="dk1"/>
              </a:buClr>
              <a:buSzPts val="1100"/>
              <a:buFont typeface="Arial"/>
              <a:buNone/>
            </a:pPr>
            <a:r>
              <a:rPr lang="fr-FR"/>
              <a:t>– </a:t>
            </a:r>
            <a:r>
              <a:rPr lang="fr-FR" b="1"/>
              <a:t>Present the main functions</a:t>
            </a:r>
            <a:r>
              <a:rPr lang="fr-FR"/>
              <a:t> used in the script.</a:t>
            </a:r>
            <a:endParaRPr/>
          </a:p>
          <a:p>
            <a:pPr marL="270000" lvl="0" indent="-143000" algn="l" rtl="0">
              <a:lnSpc>
                <a:spcPct val="125000"/>
              </a:lnSpc>
              <a:spcBef>
                <a:spcPts val="0"/>
              </a:spcBef>
              <a:spcAft>
                <a:spcPts val="0"/>
              </a:spcAft>
              <a:buClr>
                <a:schemeClr val="dk1"/>
              </a:buClr>
              <a:buSzPts val="2000"/>
              <a:buNone/>
            </a:pPr>
            <a:endParaRPr/>
          </a:p>
        </p:txBody>
      </p:sp>
      <p:sp>
        <p:nvSpPr>
          <p:cNvPr id="99" name="Google Shape;99;p3"/>
          <p:cNvSpPr txBox="1">
            <a:spLocks noGrp="1"/>
          </p:cNvSpPr>
          <p:nvPr>
            <p:ph type="dt" idx="10"/>
          </p:nvPr>
        </p:nvSpPr>
        <p:spPr>
          <a:xfrm>
            <a:off x="342900" y="6620400"/>
            <a:ext cx="1188000" cy="14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100" name="Google Shape;100;p3"/>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101" name="Google Shape;101;p3"/>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2</a:t>
            </a:fld>
            <a:endParaRPr/>
          </a:p>
        </p:txBody>
      </p:sp>
      <p:sp>
        <p:nvSpPr>
          <p:cNvPr id="102" name="Google Shape;102;p3"/>
          <p:cNvSpPr/>
          <p:nvPr/>
        </p:nvSpPr>
        <p:spPr>
          <a:xfrm>
            <a:off x="2930388" y="4511075"/>
            <a:ext cx="2155500" cy="12540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600" b="1">
                <a:solidFill>
                  <a:schemeClr val="lt1"/>
                </a:solidFill>
              </a:rPr>
              <a:t>Purpose and </a:t>
            </a:r>
            <a:endParaRPr sz="2600" b="1">
              <a:solidFill>
                <a:schemeClr val="lt1"/>
              </a:solidFill>
            </a:endParaRPr>
          </a:p>
          <a:p>
            <a:pPr marL="0" lvl="0" indent="0" algn="ctr" rtl="0">
              <a:spcBef>
                <a:spcPts val="0"/>
              </a:spcBef>
              <a:spcAft>
                <a:spcPts val="0"/>
              </a:spcAft>
              <a:buNone/>
            </a:pPr>
            <a:r>
              <a:rPr lang="fr-FR" sz="2600" b="1">
                <a:solidFill>
                  <a:schemeClr val="lt1"/>
                </a:solidFill>
              </a:rPr>
              <a:t>DATA</a:t>
            </a:r>
            <a:endParaRPr sz="2600" b="1">
              <a:solidFill>
                <a:schemeClr val="lt1"/>
              </a:solidFill>
            </a:endParaRPr>
          </a:p>
        </p:txBody>
      </p:sp>
      <p:sp>
        <p:nvSpPr>
          <p:cNvPr id="103" name="Google Shape;103;p3"/>
          <p:cNvSpPr/>
          <p:nvPr/>
        </p:nvSpPr>
        <p:spPr>
          <a:xfrm>
            <a:off x="6866713" y="4471775"/>
            <a:ext cx="2394900" cy="13326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600" b="1">
                <a:solidFill>
                  <a:schemeClr val="lt1"/>
                </a:solidFill>
              </a:rPr>
              <a:t>Visualization methods</a:t>
            </a:r>
            <a:endParaRPr sz="2600" b="1">
              <a:solidFill>
                <a:schemeClr val="lt1"/>
              </a:solidFill>
            </a:endParaRPr>
          </a:p>
        </p:txBody>
      </p:sp>
      <p:cxnSp>
        <p:nvCxnSpPr>
          <p:cNvPr id="104" name="Google Shape;104;p3"/>
          <p:cNvCxnSpPr>
            <a:stCxn id="102" idx="3"/>
            <a:endCxn id="103" idx="1"/>
          </p:cNvCxnSpPr>
          <p:nvPr/>
        </p:nvCxnSpPr>
        <p:spPr>
          <a:xfrm>
            <a:off x="5085888" y="5138075"/>
            <a:ext cx="1780800" cy="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g2a6316041fe_1_53"/>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Volume Rendering - </a:t>
            </a:r>
            <a:r>
              <a:rPr lang="fr-FR">
                <a:solidFill>
                  <a:srgbClr val="FF0000"/>
                </a:solidFill>
              </a:rPr>
              <a:t>main functions</a:t>
            </a:r>
            <a:endParaRPr/>
          </a:p>
        </p:txBody>
      </p:sp>
      <p:sp>
        <p:nvSpPr>
          <p:cNvPr id="327" name="Google Shape;327;g2a6316041fe_1_53"/>
          <p:cNvSpPr txBox="1">
            <a:spLocks noGrp="1"/>
          </p:cNvSpPr>
          <p:nvPr>
            <p:ph type="body" idx="1"/>
          </p:nvPr>
        </p:nvSpPr>
        <p:spPr>
          <a:xfrm>
            <a:off x="408075" y="1989138"/>
            <a:ext cx="11013300" cy="4175100"/>
          </a:xfrm>
          <a:prstGeom prst="rect">
            <a:avLst/>
          </a:prstGeom>
        </p:spPr>
        <p:txBody>
          <a:bodyPr spcFirstLastPara="1" wrap="square" lIns="0" tIns="0" rIns="0" bIns="0" anchor="t" anchorCtr="0">
            <a:noAutofit/>
          </a:bodyPr>
          <a:lstStyle/>
          <a:p>
            <a:pPr marL="457200" lvl="0" indent="-355600" algn="l" rtl="0">
              <a:lnSpc>
                <a:spcPct val="100000"/>
              </a:lnSpc>
              <a:spcBef>
                <a:spcPts val="800"/>
              </a:spcBef>
              <a:spcAft>
                <a:spcPts val="0"/>
              </a:spcAft>
              <a:buSzPts val="2000"/>
              <a:buChar char="–"/>
            </a:pPr>
            <a:r>
              <a:rPr lang="fr-FR">
                <a:highlight>
                  <a:schemeClr val="lt1"/>
                </a:highlight>
              </a:rPr>
              <a:t>normalize the intensity value</a:t>
            </a:r>
            <a:endParaRPr>
              <a:highlight>
                <a:schemeClr val="lt1"/>
              </a:highlight>
            </a:endParaRPr>
          </a:p>
          <a:p>
            <a:pPr marL="596900" lvl="0" indent="0" algn="l" rtl="0">
              <a:lnSpc>
                <a:spcPct val="100000"/>
              </a:lnSpc>
              <a:spcBef>
                <a:spcPts val="800"/>
              </a:spcBef>
              <a:spcAft>
                <a:spcPts val="0"/>
              </a:spcAft>
              <a:buNone/>
            </a:pPr>
            <a:r>
              <a:rPr lang="fr-FR" sz="1600" b="1">
                <a:solidFill>
                  <a:schemeClr val="accent6"/>
                </a:solidFill>
                <a:latin typeface="Courier New"/>
                <a:ea typeface="Courier New"/>
                <a:cs typeface="Courier New"/>
                <a:sym typeface="Courier New"/>
              </a:rPr>
              <a:t>% normalize the intensity values of the image data to a standard range [0,1</a:t>
            </a:r>
            <a:r>
              <a:rPr lang="fr-FR" sz="1100">
                <a:solidFill>
                  <a:srgbClr val="008013"/>
                </a:solidFill>
                <a:highlight>
                  <a:srgbClr val="F5F5F5"/>
                </a:highlight>
              </a:rPr>
              <a:t>]</a:t>
            </a:r>
            <a:endParaRPr sz="1100">
              <a:solidFill>
                <a:srgbClr val="008013"/>
              </a:solidFill>
              <a:highlight>
                <a:srgbClr val="F5F5F5"/>
              </a:highlight>
            </a:endParaRPr>
          </a:p>
          <a:p>
            <a:pPr marL="596900" lvl="0" indent="0" algn="l" rtl="0">
              <a:lnSpc>
                <a:spcPct val="100000"/>
              </a:lnSpc>
              <a:spcBef>
                <a:spcPts val="800"/>
              </a:spcBef>
              <a:spcAft>
                <a:spcPts val="0"/>
              </a:spcAft>
              <a:buNone/>
            </a:pPr>
            <a:r>
              <a:rPr lang="fr-FR" sz="1800">
                <a:latin typeface="Courier New"/>
                <a:ea typeface="Courier New"/>
                <a:cs typeface="Courier New"/>
                <a:sym typeface="Courier New"/>
              </a:rPr>
              <a:t>volume3D = rescale(volume3D);</a:t>
            </a:r>
            <a:endParaRPr sz="1800">
              <a:latin typeface="Courier New"/>
              <a:ea typeface="Courier New"/>
              <a:cs typeface="Courier New"/>
              <a:sym typeface="Courier New"/>
            </a:endParaRPr>
          </a:p>
          <a:p>
            <a:pPr marL="596900" lvl="0" indent="0" algn="l" rtl="0">
              <a:lnSpc>
                <a:spcPct val="100000"/>
              </a:lnSpc>
              <a:spcBef>
                <a:spcPts val="800"/>
              </a:spcBef>
              <a:spcAft>
                <a:spcPts val="0"/>
              </a:spcAft>
              <a:buNone/>
            </a:pPr>
            <a:endParaRPr sz="1800">
              <a:latin typeface="Courier New"/>
              <a:ea typeface="Courier New"/>
              <a:cs typeface="Courier New"/>
              <a:sym typeface="Courier New"/>
            </a:endParaRPr>
          </a:p>
          <a:p>
            <a:pPr marL="457200" lvl="0" indent="-355600" algn="l" rtl="0">
              <a:lnSpc>
                <a:spcPct val="100000"/>
              </a:lnSpc>
              <a:spcBef>
                <a:spcPts val="800"/>
              </a:spcBef>
              <a:spcAft>
                <a:spcPts val="0"/>
              </a:spcAft>
              <a:buSzPts val="2000"/>
              <a:buChar char="–"/>
            </a:pPr>
            <a:r>
              <a:rPr lang="fr-FR">
                <a:highlight>
                  <a:schemeClr val="lt1"/>
                </a:highlight>
              </a:rPr>
              <a:t> Create colormap and map for transparency</a:t>
            </a:r>
            <a:endParaRPr>
              <a:highlight>
                <a:schemeClr val="lt1"/>
              </a:highlight>
            </a:endParaRPr>
          </a:p>
          <a:p>
            <a:pPr marL="596900" marR="0" lvl="0" indent="0" algn="l" rtl="0">
              <a:lnSpc>
                <a:spcPct val="100000"/>
              </a:lnSpc>
              <a:spcBef>
                <a:spcPts val="800"/>
              </a:spcBef>
              <a:spcAft>
                <a:spcPts val="0"/>
              </a:spcAft>
              <a:buNone/>
            </a:pPr>
            <a:r>
              <a:rPr lang="fr-FR" sz="1800">
                <a:latin typeface="Courier New"/>
                <a:ea typeface="Courier New"/>
                <a:cs typeface="Courier New"/>
                <a:sym typeface="Courier New"/>
              </a:rPr>
              <a:t>colormap = [linspace(0, 1, 256)', zeros(256, 2)]; </a:t>
            </a:r>
            <a:endParaRPr sz="1800">
              <a:latin typeface="Courier New"/>
              <a:ea typeface="Courier New"/>
              <a:cs typeface="Courier New"/>
              <a:sym typeface="Courier New"/>
            </a:endParaRPr>
          </a:p>
          <a:p>
            <a:pPr marL="596900" marR="0" lvl="0" indent="0" algn="l" rtl="0">
              <a:lnSpc>
                <a:spcPct val="100000"/>
              </a:lnSpc>
              <a:spcBef>
                <a:spcPts val="800"/>
              </a:spcBef>
              <a:spcAft>
                <a:spcPts val="0"/>
              </a:spcAft>
              <a:buNone/>
            </a:pPr>
            <a:r>
              <a:rPr lang="fr-FR" sz="1800">
                <a:latin typeface="Courier New"/>
                <a:ea typeface="Courier New"/>
                <a:cs typeface="Courier New"/>
                <a:sym typeface="Courier New"/>
              </a:rPr>
              <a:t>alphaMap = linspace(0, 1, 256).</a:t>
            </a:r>
            <a:r>
              <a:rPr lang="fr-FR" sz="1800">
                <a:solidFill>
                  <a:srgbClr val="FF0000"/>
                </a:solidFill>
                <a:latin typeface="Courier New"/>
                <a:ea typeface="Courier New"/>
                <a:cs typeface="Courier New"/>
                <a:sym typeface="Courier New"/>
              </a:rPr>
              <a:t>^2</a:t>
            </a:r>
            <a:r>
              <a:rPr lang="fr-FR" sz="1800">
                <a:latin typeface="Courier New"/>
                <a:ea typeface="Courier New"/>
                <a:cs typeface="Courier New"/>
                <a:sym typeface="Courier New"/>
              </a:rPr>
              <a:t>;</a:t>
            </a:r>
            <a:r>
              <a:rPr lang="fr-FR" sz="1050">
                <a:solidFill>
                  <a:srgbClr val="212121"/>
                </a:solidFill>
                <a:highlight>
                  <a:srgbClr val="F5F5F5"/>
                </a:highlight>
                <a:latin typeface="Courier New"/>
                <a:ea typeface="Courier New"/>
                <a:cs typeface="Courier New"/>
                <a:sym typeface="Courier New"/>
              </a:rPr>
              <a:t> </a:t>
            </a:r>
            <a:endParaRPr sz="1050">
              <a:solidFill>
                <a:srgbClr val="212121"/>
              </a:solidFill>
              <a:highlight>
                <a:srgbClr val="F5F5F5"/>
              </a:highlight>
              <a:latin typeface="Courier New"/>
              <a:ea typeface="Courier New"/>
              <a:cs typeface="Courier New"/>
              <a:sym typeface="Courier New"/>
            </a:endParaRPr>
          </a:p>
          <a:p>
            <a:pPr marL="596900" marR="0" lvl="0" indent="0" algn="l" rtl="0">
              <a:lnSpc>
                <a:spcPct val="100000"/>
              </a:lnSpc>
              <a:spcBef>
                <a:spcPts val="800"/>
              </a:spcBef>
              <a:spcAft>
                <a:spcPts val="0"/>
              </a:spcAft>
              <a:buNone/>
            </a:pPr>
            <a:r>
              <a:rPr lang="fr-FR" sz="1600" b="1">
                <a:solidFill>
                  <a:schemeClr val="accent6"/>
                </a:solidFill>
                <a:latin typeface="Courier New"/>
                <a:ea typeface="Courier New"/>
                <a:cs typeface="Courier New"/>
                <a:sym typeface="Courier New"/>
              </a:rPr>
              <a:t>% square: making lower intensities more transparent</a:t>
            </a:r>
            <a:endParaRPr sz="1600" b="1">
              <a:solidFill>
                <a:schemeClr val="accent6"/>
              </a:solidFill>
              <a:latin typeface="Courier New"/>
              <a:ea typeface="Courier New"/>
              <a:cs typeface="Courier New"/>
              <a:sym typeface="Courier New"/>
            </a:endParaRPr>
          </a:p>
          <a:p>
            <a:pPr marL="596900" marR="0" lvl="0" indent="0" algn="l" rtl="0">
              <a:lnSpc>
                <a:spcPct val="100000"/>
              </a:lnSpc>
              <a:spcBef>
                <a:spcPts val="800"/>
              </a:spcBef>
              <a:spcAft>
                <a:spcPts val="0"/>
              </a:spcAft>
              <a:buNone/>
            </a:pPr>
            <a:endParaRPr sz="1600" b="1">
              <a:solidFill>
                <a:schemeClr val="accent6"/>
              </a:solidFill>
              <a:latin typeface="Courier New"/>
              <a:ea typeface="Courier New"/>
              <a:cs typeface="Courier New"/>
              <a:sym typeface="Courier New"/>
            </a:endParaRPr>
          </a:p>
          <a:p>
            <a:pPr marL="457200" marR="0" lvl="0" indent="-355600" algn="l" rtl="0">
              <a:lnSpc>
                <a:spcPct val="100000"/>
              </a:lnSpc>
              <a:spcBef>
                <a:spcPts val="800"/>
              </a:spcBef>
              <a:spcAft>
                <a:spcPts val="0"/>
              </a:spcAft>
              <a:buSzPts val="2000"/>
              <a:buChar char="–"/>
            </a:pPr>
            <a:r>
              <a:rPr lang="fr-FR">
                <a:highlight>
                  <a:schemeClr val="lt1"/>
                </a:highlight>
              </a:rPr>
              <a:t>Volume Rendering</a:t>
            </a:r>
            <a:endParaRPr sz="1600" b="1">
              <a:solidFill>
                <a:schemeClr val="accent6"/>
              </a:solidFill>
              <a:latin typeface="Courier New"/>
              <a:ea typeface="Courier New"/>
              <a:cs typeface="Courier New"/>
              <a:sym typeface="Courier New"/>
            </a:endParaRPr>
          </a:p>
          <a:p>
            <a:pPr marL="139700" lvl="0" indent="317500" algn="l" rtl="0">
              <a:lnSpc>
                <a:spcPct val="100000"/>
              </a:lnSpc>
              <a:spcBef>
                <a:spcPts val="800"/>
              </a:spcBef>
              <a:spcAft>
                <a:spcPts val="0"/>
              </a:spcAft>
              <a:buNone/>
            </a:pPr>
            <a:r>
              <a:rPr lang="fr-FR" sz="1800">
                <a:latin typeface="Courier New"/>
                <a:ea typeface="Courier New"/>
                <a:cs typeface="Courier New"/>
                <a:sym typeface="Courier New"/>
              </a:rPr>
              <a:t>h = volshow(volume3D, 'Colormap', colormap, 'Alphamap', alphaMap);</a:t>
            </a:r>
            <a:endParaRPr sz="1050">
              <a:solidFill>
                <a:srgbClr val="212121"/>
              </a:solidFill>
              <a:highlight>
                <a:srgbClr val="F5F5F5"/>
              </a:highlight>
              <a:latin typeface="Courier New"/>
              <a:ea typeface="Courier New"/>
              <a:cs typeface="Courier New"/>
              <a:sym typeface="Courier New"/>
            </a:endParaRPr>
          </a:p>
          <a:p>
            <a:pPr marL="457200" marR="0" lvl="0" indent="0" algn="l" rtl="0">
              <a:lnSpc>
                <a:spcPct val="122754"/>
              </a:lnSpc>
              <a:spcBef>
                <a:spcPts val="800"/>
              </a:spcBef>
              <a:spcAft>
                <a:spcPts val="0"/>
              </a:spcAft>
              <a:buNone/>
            </a:pPr>
            <a:endParaRPr sz="1600" b="1">
              <a:solidFill>
                <a:schemeClr val="accent6"/>
              </a:solidFill>
              <a:latin typeface="Courier New"/>
              <a:ea typeface="Courier New"/>
              <a:cs typeface="Courier New"/>
              <a:sym typeface="Courier New"/>
            </a:endParaRPr>
          </a:p>
          <a:p>
            <a:pPr marL="139700" lvl="0" indent="0" algn="l" rtl="0">
              <a:lnSpc>
                <a:spcPct val="128600"/>
              </a:lnSpc>
              <a:spcBef>
                <a:spcPts val="800"/>
              </a:spcBef>
              <a:spcAft>
                <a:spcPts val="0"/>
              </a:spcAft>
              <a:buClr>
                <a:schemeClr val="dk1"/>
              </a:buClr>
              <a:buSzPts val="1100"/>
              <a:buFont typeface="Arial"/>
              <a:buNone/>
            </a:pPr>
            <a:endParaRPr sz="1050">
              <a:solidFill>
                <a:srgbClr val="212121"/>
              </a:solidFill>
              <a:highlight>
                <a:srgbClr val="F5F5F5"/>
              </a:highlight>
              <a:latin typeface="Courier New"/>
              <a:ea typeface="Courier New"/>
              <a:cs typeface="Courier New"/>
              <a:sym typeface="Courier New"/>
            </a:endParaRPr>
          </a:p>
          <a:p>
            <a:pPr marL="139700" lvl="0" indent="0" algn="l" rtl="0">
              <a:lnSpc>
                <a:spcPct val="128600"/>
              </a:lnSpc>
              <a:spcBef>
                <a:spcPts val="800"/>
              </a:spcBef>
              <a:spcAft>
                <a:spcPts val="0"/>
              </a:spcAft>
              <a:buNone/>
            </a:pPr>
            <a:endParaRPr sz="1050">
              <a:solidFill>
                <a:srgbClr val="212121"/>
              </a:solidFill>
              <a:highlight>
                <a:srgbClr val="F5F5F5"/>
              </a:highlight>
              <a:latin typeface="Courier New"/>
              <a:ea typeface="Courier New"/>
              <a:cs typeface="Courier New"/>
              <a:sym typeface="Courier New"/>
            </a:endParaRPr>
          </a:p>
          <a:p>
            <a:pPr marL="457200" lvl="0" indent="0" algn="l" rtl="0">
              <a:spcBef>
                <a:spcPts val="800"/>
              </a:spcBef>
              <a:spcAft>
                <a:spcPts val="0"/>
              </a:spcAft>
              <a:buNone/>
            </a:pPr>
            <a:endParaRPr>
              <a:highlight>
                <a:schemeClr val="lt1"/>
              </a:highlight>
            </a:endParaRPr>
          </a:p>
        </p:txBody>
      </p:sp>
      <p:sp>
        <p:nvSpPr>
          <p:cNvPr id="328" name="Google Shape;328;g2a6316041fe_1_53"/>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g28e646e108a_0_9"/>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21</a:t>
            </a:fld>
            <a:endParaRPr/>
          </a:p>
        </p:txBody>
      </p:sp>
      <p:pic>
        <p:nvPicPr>
          <p:cNvPr id="335" name="Google Shape;335;g28e646e108a_0_9"/>
          <p:cNvPicPr preferRelativeResize="0"/>
          <p:nvPr/>
        </p:nvPicPr>
        <p:blipFill>
          <a:blip r:embed="rId3">
            <a:alphaModFix/>
          </a:blip>
          <a:stretch>
            <a:fillRect/>
          </a:stretch>
        </p:blipFill>
        <p:spPr>
          <a:xfrm>
            <a:off x="3010163" y="1184800"/>
            <a:ext cx="6171676" cy="3793349"/>
          </a:xfrm>
          <a:prstGeom prst="rect">
            <a:avLst/>
          </a:prstGeom>
          <a:noFill/>
          <a:ln>
            <a:noFill/>
          </a:ln>
        </p:spPr>
      </p:pic>
      <p:sp>
        <p:nvSpPr>
          <p:cNvPr id="336" name="Google Shape;336;g28e646e108a_0_9"/>
          <p:cNvSpPr txBox="1"/>
          <p:nvPr/>
        </p:nvSpPr>
        <p:spPr>
          <a:xfrm>
            <a:off x="4744513" y="5371775"/>
            <a:ext cx="2703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300">
                <a:solidFill>
                  <a:schemeClr val="dk1"/>
                </a:solidFill>
              </a:rPr>
              <a:t>Volume Rendering</a:t>
            </a:r>
            <a:endParaRPr sz="2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a57b1bae98_0_28"/>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Volume Visualization</a:t>
            </a:r>
            <a:endParaRPr/>
          </a:p>
        </p:txBody>
      </p:sp>
      <p:sp>
        <p:nvSpPr>
          <p:cNvPr id="111" name="Google Shape;111;g2a57b1bae98_0_28"/>
          <p:cNvSpPr txBox="1">
            <a:spLocks noGrp="1"/>
          </p:cNvSpPr>
          <p:nvPr>
            <p:ph type="body" idx="1"/>
          </p:nvPr>
        </p:nvSpPr>
        <p:spPr>
          <a:xfrm>
            <a:off x="407625" y="2081818"/>
            <a:ext cx="11013300" cy="17961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fr-FR" b="1"/>
              <a:t>Graphical </a:t>
            </a:r>
            <a:r>
              <a:rPr lang="fr-FR"/>
              <a:t>representations on </a:t>
            </a:r>
            <a:r>
              <a:rPr lang="fr-FR" b="1"/>
              <a:t>3D grids.</a:t>
            </a:r>
            <a:endParaRPr b="1"/>
          </a:p>
          <a:p>
            <a:pPr marL="457200" lvl="0" indent="-355600" algn="l" rtl="0">
              <a:spcBef>
                <a:spcPts val="0"/>
              </a:spcBef>
              <a:spcAft>
                <a:spcPts val="0"/>
              </a:spcAft>
              <a:buSzPts val="2000"/>
              <a:buChar char="-"/>
            </a:pPr>
            <a:r>
              <a:rPr lang="fr-FR"/>
              <a:t>Two basic type of volume data = </a:t>
            </a:r>
            <a:r>
              <a:rPr lang="fr-FR" b="1"/>
              <a:t>Scalar </a:t>
            </a:r>
            <a:r>
              <a:rPr lang="fr-FR"/>
              <a:t>or</a:t>
            </a:r>
            <a:r>
              <a:rPr lang="fr-FR" b="1"/>
              <a:t> Vector data.</a:t>
            </a:r>
            <a:endParaRPr b="1"/>
          </a:p>
          <a:p>
            <a:pPr marL="457200" lvl="0" indent="-355600" algn="l" rtl="0">
              <a:spcBef>
                <a:spcPts val="0"/>
              </a:spcBef>
              <a:spcAft>
                <a:spcPts val="0"/>
              </a:spcAft>
              <a:buSzPts val="2000"/>
              <a:buChar char="-"/>
            </a:pPr>
            <a:r>
              <a:rPr lang="fr-FR"/>
              <a:t>Techniques choice depend on </a:t>
            </a:r>
            <a:r>
              <a:rPr lang="fr-FR" b="1"/>
              <a:t>what you have</a:t>
            </a:r>
            <a:r>
              <a:rPr lang="fr-FR"/>
              <a:t> and what you </a:t>
            </a:r>
            <a:r>
              <a:rPr lang="fr-FR" b="1"/>
              <a:t>wanna learn.</a:t>
            </a:r>
            <a:endParaRPr b="1"/>
          </a:p>
          <a:p>
            <a:pPr marL="457200" lvl="0" indent="-355600" algn="l" rtl="0">
              <a:spcBef>
                <a:spcPts val="0"/>
              </a:spcBef>
              <a:spcAft>
                <a:spcPts val="0"/>
              </a:spcAft>
              <a:buSzPts val="2000"/>
              <a:buChar char="-"/>
            </a:pPr>
            <a:r>
              <a:rPr lang="fr-FR"/>
              <a:t>Visualization techniques  = </a:t>
            </a:r>
            <a:r>
              <a:rPr lang="fr-FR" b="1"/>
              <a:t>Surface </a:t>
            </a:r>
            <a:r>
              <a:rPr lang="fr-FR"/>
              <a:t>and</a:t>
            </a:r>
            <a:r>
              <a:rPr lang="fr-FR" b="1"/>
              <a:t> Volume rendering.</a:t>
            </a:r>
            <a:endParaRPr b="1"/>
          </a:p>
        </p:txBody>
      </p:sp>
      <p:sp>
        <p:nvSpPr>
          <p:cNvPr id="112" name="Google Shape;112;g2a57b1bae98_0_28"/>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endParaRPr/>
          </a:p>
        </p:txBody>
      </p:sp>
      <p:sp>
        <p:nvSpPr>
          <p:cNvPr id="113" name="Google Shape;113;g2a57b1bae98_0_28"/>
          <p:cNvSpPr/>
          <p:nvPr/>
        </p:nvSpPr>
        <p:spPr>
          <a:xfrm>
            <a:off x="8972650" y="3877925"/>
            <a:ext cx="1894800" cy="12357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lt1"/>
                </a:solidFill>
              </a:rPr>
              <a:t>Add lighting and specify coloring</a:t>
            </a:r>
            <a:endParaRPr sz="1700">
              <a:solidFill>
                <a:schemeClr val="lt1"/>
              </a:solidFill>
            </a:endParaRPr>
          </a:p>
        </p:txBody>
      </p:sp>
      <p:sp>
        <p:nvSpPr>
          <p:cNvPr id="114" name="Google Shape;114;g2a57b1bae98_0_28"/>
          <p:cNvSpPr/>
          <p:nvPr/>
        </p:nvSpPr>
        <p:spPr>
          <a:xfrm>
            <a:off x="961100" y="3877925"/>
            <a:ext cx="1894800" cy="1235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lt1"/>
                </a:solidFill>
              </a:rPr>
              <a:t>Determine  the characteristics of your data</a:t>
            </a:r>
            <a:endParaRPr sz="1700">
              <a:solidFill>
                <a:schemeClr val="lt1"/>
              </a:solidFill>
            </a:endParaRPr>
          </a:p>
        </p:txBody>
      </p:sp>
      <p:sp>
        <p:nvSpPr>
          <p:cNvPr id="115" name="Google Shape;115;g2a57b1bae98_0_28"/>
          <p:cNvSpPr/>
          <p:nvPr/>
        </p:nvSpPr>
        <p:spPr>
          <a:xfrm>
            <a:off x="3693400" y="3877925"/>
            <a:ext cx="1894800" cy="1235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lt1"/>
                </a:solidFill>
              </a:rPr>
              <a:t>Select an appropriate plotting routine</a:t>
            </a:r>
            <a:endParaRPr sz="1700">
              <a:solidFill>
                <a:schemeClr val="lt1"/>
              </a:solidFill>
            </a:endParaRPr>
          </a:p>
        </p:txBody>
      </p:sp>
      <p:sp>
        <p:nvSpPr>
          <p:cNvPr id="116" name="Google Shape;116;g2a57b1bae98_0_28"/>
          <p:cNvSpPr/>
          <p:nvPr/>
        </p:nvSpPr>
        <p:spPr>
          <a:xfrm>
            <a:off x="6425700" y="3877925"/>
            <a:ext cx="1894800" cy="1235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a:solidFill>
                  <a:schemeClr val="lt1"/>
                </a:solidFill>
              </a:rPr>
              <a:t>Define the view</a:t>
            </a:r>
            <a:endParaRPr sz="1700">
              <a:solidFill>
                <a:schemeClr val="lt1"/>
              </a:solidFill>
            </a:endParaRPr>
          </a:p>
        </p:txBody>
      </p:sp>
      <p:cxnSp>
        <p:nvCxnSpPr>
          <p:cNvPr id="117" name="Google Shape;117;g2a57b1bae98_0_28"/>
          <p:cNvCxnSpPr>
            <a:endCxn id="115" idx="1"/>
          </p:cNvCxnSpPr>
          <p:nvPr/>
        </p:nvCxnSpPr>
        <p:spPr>
          <a:xfrm>
            <a:off x="2899300" y="4487375"/>
            <a:ext cx="794100" cy="840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18;g2a57b1bae98_0_28"/>
          <p:cNvCxnSpPr>
            <a:stCxn id="115" idx="3"/>
            <a:endCxn id="116" idx="1"/>
          </p:cNvCxnSpPr>
          <p:nvPr/>
        </p:nvCxnSpPr>
        <p:spPr>
          <a:xfrm>
            <a:off x="5588200" y="4495775"/>
            <a:ext cx="837600"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19;g2a57b1bae98_0_28"/>
          <p:cNvCxnSpPr>
            <a:stCxn id="116" idx="3"/>
            <a:endCxn id="113" idx="1"/>
          </p:cNvCxnSpPr>
          <p:nvPr/>
        </p:nvCxnSpPr>
        <p:spPr>
          <a:xfrm>
            <a:off x="8320500" y="4495775"/>
            <a:ext cx="652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a57b1bae98_0_325"/>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Visualization methods - Display 3-D Medical image Data</a:t>
            </a:r>
            <a:endParaRPr/>
          </a:p>
        </p:txBody>
      </p:sp>
      <p:sp>
        <p:nvSpPr>
          <p:cNvPr id="126" name="Google Shape;126;g2a57b1bae98_0_325"/>
          <p:cNvSpPr txBox="1">
            <a:spLocks noGrp="1"/>
          </p:cNvSpPr>
          <p:nvPr>
            <p:ph type="body" idx="1"/>
          </p:nvPr>
        </p:nvSpPr>
        <p:spPr>
          <a:xfrm>
            <a:off x="457689" y="1998488"/>
            <a:ext cx="5040000" cy="41751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fr-FR"/>
              <a:t>Surface rendering</a:t>
            </a:r>
            <a:endParaRPr/>
          </a:p>
          <a:p>
            <a:pPr marL="0" lvl="0" indent="0" algn="l" rtl="0">
              <a:spcBef>
                <a:spcPts val="0"/>
              </a:spcBef>
              <a:spcAft>
                <a:spcPts val="0"/>
              </a:spcAft>
              <a:buNone/>
            </a:pPr>
            <a:r>
              <a:rPr lang="fr-FR"/>
              <a:t>“</a:t>
            </a:r>
            <a:r>
              <a:rPr lang="fr-FR" sz="1500">
                <a:solidFill>
                  <a:srgbClr val="202124"/>
                </a:solidFill>
                <a:highlight>
                  <a:srgbClr val="FFFFFF"/>
                </a:highlight>
              </a:rPr>
              <a:t>... relies on determining the surface in advance. »</a:t>
            </a:r>
            <a:endParaRPr/>
          </a:p>
        </p:txBody>
      </p:sp>
      <p:sp>
        <p:nvSpPr>
          <p:cNvPr id="127" name="Google Shape;127;g2a57b1bae98_0_325"/>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4</a:t>
            </a:fld>
            <a:endParaRPr/>
          </a:p>
        </p:txBody>
      </p:sp>
      <p:sp>
        <p:nvSpPr>
          <p:cNvPr id="128" name="Google Shape;128;g2a57b1bae98_0_325"/>
          <p:cNvSpPr txBox="1">
            <a:spLocks noGrp="1"/>
          </p:cNvSpPr>
          <p:nvPr>
            <p:ph type="body" idx="2"/>
          </p:nvPr>
        </p:nvSpPr>
        <p:spPr>
          <a:xfrm>
            <a:off x="6283013" y="1998488"/>
            <a:ext cx="5451300" cy="42864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fr-FR"/>
              <a:t>Volume rendering</a:t>
            </a:r>
            <a:endParaRPr/>
          </a:p>
          <a:p>
            <a:pPr marL="0" lvl="0" indent="0" algn="l" rtl="0">
              <a:spcBef>
                <a:spcPts val="0"/>
              </a:spcBef>
              <a:spcAft>
                <a:spcPts val="0"/>
              </a:spcAft>
              <a:buNone/>
            </a:pPr>
            <a:r>
              <a:rPr lang="fr-FR"/>
              <a:t>“</a:t>
            </a:r>
            <a:r>
              <a:rPr lang="fr-FR" sz="1500">
                <a:solidFill>
                  <a:srgbClr val="202124"/>
                </a:solidFill>
                <a:highlight>
                  <a:srgbClr val="FFFFFF"/>
                </a:highlight>
              </a:rPr>
              <a:t>... classifies relevant info, specifically colors and opacities, and assigns them to voxels based on information about them.</a:t>
            </a:r>
            <a:r>
              <a:rPr lang="fr-FR"/>
              <a:t>”</a:t>
            </a:r>
            <a:endParaRPr/>
          </a:p>
        </p:txBody>
      </p:sp>
      <p:sp>
        <p:nvSpPr>
          <p:cNvPr id="129" name="Google Shape;129;g2a57b1bae98_0_325"/>
          <p:cNvSpPr txBox="1"/>
          <p:nvPr/>
        </p:nvSpPr>
        <p:spPr>
          <a:xfrm>
            <a:off x="4414275" y="62679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000" u="sng">
                <a:solidFill>
                  <a:schemeClr val="hlink"/>
                </a:solidFill>
                <a:highlight>
                  <a:srgbClr val="FFFFFF"/>
                </a:highlight>
                <a:hlinkClick r:id="rId3"/>
              </a:rPr>
              <a:t>HEAVY.AI</a:t>
            </a:r>
            <a:r>
              <a:rPr lang="fr-FR" sz="1000"/>
              <a:t> and MATLAB, 2023</a:t>
            </a:r>
            <a:endParaRPr sz="1000"/>
          </a:p>
        </p:txBody>
      </p:sp>
      <p:pic>
        <p:nvPicPr>
          <p:cNvPr id="130" name="Google Shape;130;g2a57b1bae98_0_325"/>
          <p:cNvPicPr preferRelativeResize="0"/>
          <p:nvPr/>
        </p:nvPicPr>
        <p:blipFill>
          <a:blip r:embed="rId4">
            <a:alphaModFix/>
          </a:blip>
          <a:stretch>
            <a:fillRect/>
          </a:stretch>
        </p:blipFill>
        <p:spPr>
          <a:xfrm>
            <a:off x="1112093" y="3353775"/>
            <a:ext cx="3507282" cy="2579825"/>
          </a:xfrm>
          <a:prstGeom prst="rect">
            <a:avLst/>
          </a:prstGeom>
          <a:noFill/>
          <a:ln>
            <a:noFill/>
          </a:ln>
        </p:spPr>
      </p:pic>
      <p:pic>
        <p:nvPicPr>
          <p:cNvPr id="131" name="Google Shape;131;g2a57b1bae98_0_325"/>
          <p:cNvPicPr preferRelativeResize="0"/>
          <p:nvPr/>
        </p:nvPicPr>
        <p:blipFill>
          <a:blip r:embed="rId5">
            <a:alphaModFix/>
          </a:blip>
          <a:stretch>
            <a:fillRect/>
          </a:stretch>
        </p:blipFill>
        <p:spPr>
          <a:xfrm>
            <a:off x="6727550" y="3500350"/>
            <a:ext cx="3181400" cy="228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a57b1bae98_0_342"/>
          <p:cNvSpPr txBox="1">
            <a:spLocks noGrp="1"/>
          </p:cNvSpPr>
          <p:nvPr>
            <p:ph type="title"/>
          </p:nvPr>
        </p:nvSpPr>
        <p:spPr>
          <a:xfrm>
            <a:off x="408076" y="1170372"/>
            <a:ext cx="11012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fr-FR"/>
              <a:t>Computer techniques  - functions</a:t>
            </a:r>
            <a:endParaRPr/>
          </a:p>
        </p:txBody>
      </p:sp>
      <p:sp>
        <p:nvSpPr>
          <p:cNvPr id="138" name="Google Shape;138;g2a57b1bae98_0_342"/>
          <p:cNvSpPr txBox="1">
            <a:spLocks noGrp="1"/>
          </p:cNvSpPr>
          <p:nvPr>
            <p:ph type="body" idx="1"/>
          </p:nvPr>
        </p:nvSpPr>
        <p:spPr>
          <a:xfrm>
            <a:off x="408000" y="2131526"/>
            <a:ext cx="5040000" cy="379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2700" u="sng"/>
              <a:t>Iso-surface</a:t>
            </a:r>
            <a:endParaRPr sz="2100" u="sng"/>
          </a:p>
          <a:p>
            <a:pPr marL="269999" lvl="0" indent="-257299" algn="l" rtl="0">
              <a:spcBef>
                <a:spcPts val="0"/>
              </a:spcBef>
              <a:spcAft>
                <a:spcPts val="0"/>
              </a:spcAft>
              <a:buSzPts val="1800"/>
              <a:buChar char="–"/>
            </a:pPr>
            <a:r>
              <a:rPr lang="fr-FR" sz="1800"/>
              <a:t>Meaningful iso-value.</a:t>
            </a:r>
            <a:endParaRPr sz="1800"/>
          </a:p>
          <a:p>
            <a:pPr marL="269999" lvl="0" indent="-257299" algn="l" rtl="0">
              <a:spcBef>
                <a:spcPts val="0"/>
              </a:spcBef>
              <a:spcAft>
                <a:spcPts val="0"/>
              </a:spcAft>
              <a:buSzPts val="1800"/>
              <a:buChar char="–"/>
            </a:pPr>
            <a:r>
              <a:rPr lang="fr-FR" sz="1800"/>
              <a:t>Polygonal mesh surface.</a:t>
            </a:r>
            <a:endParaRPr sz="1800"/>
          </a:p>
          <a:p>
            <a:pPr marL="269999" lvl="0" indent="-257299" algn="l" rtl="0">
              <a:spcBef>
                <a:spcPts val="0"/>
              </a:spcBef>
              <a:spcAft>
                <a:spcPts val="0"/>
              </a:spcAft>
              <a:buSzPts val="1800"/>
              <a:buChar char="–"/>
            </a:pPr>
            <a:r>
              <a:rPr lang="fr-FR" sz="1800"/>
              <a:t>Interest in boundary regions.</a:t>
            </a:r>
            <a:endParaRPr sz="1800"/>
          </a:p>
          <a:p>
            <a:pPr marL="269999" lvl="0" indent="-257299" algn="l" rtl="0">
              <a:spcBef>
                <a:spcPts val="0"/>
              </a:spcBef>
              <a:spcAft>
                <a:spcPts val="0"/>
              </a:spcAft>
              <a:buSzPts val="1800"/>
              <a:buChar char="–"/>
            </a:pPr>
            <a:r>
              <a:rPr lang="fr-FR" sz="1800"/>
              <a:t>Application example:3D MRI DATA.</a:t>
            </a:r>
            <a:endParaRPr sz="2100"/>
          </a:p>
          <a:p>
            <a:pPr marL="0" lvl="0" indent="0" algn="l" rtl="0">
              <a:spcBef>
                <a:spcPts val="0"/>
              </a:spcBef>
              <a:spcAft>
                <a:spcPts val="0"/>
              </a:spcAft>
              <a:buNone/>
            </a:pPr>
            <a:endParaRPr sz="1100"/>
          </a:p>
        </p:txBody>
      </p:sp>
      <p:sp>
        <p:nvSpPr>
          <p:cNvPr id="139" name="Google Shape;139;g2a57b1bae98_0_342"/>
          <p:cNvSpPr txBox="1">
            <a:spLocks noGrp="1"/>
          </p:cNvSpPr>
          <p:nvPr>
            <p:ph type="body" idx="2"/>
          </p:nvPr>
        </p:nvSpPr>
        <p:spPr>
          <a:xfrm>
            <a:off x="6382875" y="2131524"/>
            <a:ext cx="5037600" cy="379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2700" u="sng"/>
              <a:t>Point cloud</a:t>
            </a:r>
            <a:endParaRPr sz="2700" u="sng"/>
          </a:p>
          <a:p>
            <a:pPr marL="269999" lvl="0" indent="-257299" algn="l" rtl="0">
              <a:spcBef>
                <a:spcPts val="0"/>
              </a:spcBef>
              <a:spcAft>
                <a:spcPts val="0"/>
              </a:spcAft>
              <a:buSzPts val="1800"/>
              <a:buChar char="–"/>
            </a:pPr>
            <a:r>
              <a:rPr lang="fr-FR" sz="1800"/>
              <a:t>“Defining a coordinate system (x,y,z).”</a:t>
            </a:r>
            <a:endParaRPr sz="1800"/>
          </a:p>
          <a:p>
            <a:pPr marL="269999" lvl="0" indent="-257299" algn="l" rtl="0">
              <a:spcBef>
                <a:spcPts val="0"/>
              </a:spcBef>
              <a:spcAft>
                <a:spcPts val="0"/>
              </a:spcAft>
              <a:buSzPts val="1800"/>
              <a:buChar char="–"/>
            </a:pPr>
            <a:r>
              <a:rPr lang="fr-FR" sz="1800"/>
              <a:t>Application example: density 3D CT scan </a:t>
            </a:r>
            <a:endParaRPr sz="1800"/>
          </a:p>
          <a:p>
            <a:pPr marL="269999" lvl="0" indent="0" algn="l" rtl="0">
              <a:spcBef>
                <a:spcPts val="0"/>
              </a:spcBef>
              <a:spcAft>
                <a:spcPts val="0"/>
              </a:spcAft>
              <a:buClr>
                <a:schemeClr val="dk1"/>
              </a:buClr>
              <a:buSzPts val="1100"/>
              <a:buFont typeface="Arial"/>
              <a:buNone/>
            </a:pPr>
            <a:r>
              <a:rPr lang="fr-FR" sz="1800"/>
              <a:t>and internal organs and bones.</a:t>
            </a:r>
            <a:endParaRPr sz="1800"/>
          </a:p>
          <a:p>
            <a:pPr marL="0" lvl="0" indent="0" algn="l" rtl="0">
              <a:spcBef>
                <a:spcPts val="0"/>
              </a:spcBef>
              <a:spcAft>
                <a:spcPts val="0"/>
              </a:spcAft>
              <a:buNone/>
            </a:pPr>
            <a:endParaRPr/>
          </a:p>
        </p:txBody>
      </p:sp>
      <p:sp>
        <p:nvSpPr>
          <p:cNvPr id="140" name="Google Shape;140;g2a57b1bae98_0_342"/>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5</a:t>
            </a:fld>
            <a:endParaRPr/>
          </a:p>
        </p:txBody>
      </p:sp>
      <p:pic>
        <p:nvPicPr>
          <p:cNvPr id="141" name="Google Shape;141;g2a57b1bae98_0_342"/>
          <p:cNvPicPr preferRelativeResize="0"/>
          <p:nvPr/>
        </p:nvPicPr>
        <p:blipFill rotWithShape="1">
          <a:blip r:embed="rId3">
            <a:alphaModFix/>
          </a:blip>
          <a:srcRect/>
          <a:stretch/>
        </p:blipFill>
        <p:spPr>
          <a:xfrm>
            <a:off x="1684150" y="4275425"/>
            <a:ext cx="2079500" cy="1902750"/>
          </a:xfrm>
          <a:prstGeom prst="rect">
            <a:avLst/>
          </a:prstGeom>
          <a:noFill/>
          <a:ln>
            <a:noFill/>
          </a:ln>
        </p:spPr>
      </p:pic>
      <p:pic>
        <p:nvPicPr>
          <p:cNvPr id="142" name="Google Shape;142;g2a57b1bae98_0_342"/>
          <p:cNvPicPr preferRelativeResize="0"/>
          <p:nvPr/>
        </p:nvPicPr>
        <p:blipFill rotWithShape="1">
          <a:blip r:embed="rId4">
            <a:alphaModFix/>
          </a:blip>
          <a:srcRect l="14912" t="4252" r="14912" b="9325"/>
          <a:stretch/>
        </p:blipFill>
        <p:spPr>
          <a:xfrm>
            <a:off x="7490925" y="4161224"/>
            <a:ext cx="2366100" cy="2044750"/>
          </a:xfrm>
          <a:prstGeom prst="rect">
            <a:avLst/>
          </a:prstGeom>
          <a:noFill/>
          <a:ln>
            <a:noFill/>
          </a:ln>
        </p:spPr>
      </p:pic>
      <p:sp>
        <p:nvSpPr>
          <p:cNvPr id="143" name="Google Shape;143;g2a57b1bae98_0_342"/>
          <p:cNvSpPr txBox="1"/>
          <p:nvPr/>
        </p:nvSpPr>
        <p:spPr>
          <a:xfrm>
            <a:off x="1787138" y="61642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
        <p:nvSpPr>
          <p:cNvPr id="144" name="Google Shape;144;g2a57b1bae98_0_342"/>
          <p:cNvSpPr txBox="1"/>
          <p:nvPr/>
        </p:nvSpPr>
        <p:spPr>
          <a:xfrm>
            <a:off x="7793550" y="6178175"/>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408476" y="911672"/>
            <a:ext cx="110124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Isosurface or Iso-Surface - main functions</a:t>
            </a:r>
            <a:endParaRPr>
              <a:solidFill>
                <a:srgbClr val="FF0000"/>
              </a:solidFill>
            </a:endParaRPr>
          </a:p>
        </p:txBody>
      </p:sp>
      <p:sp>
        <p:nvSpPr>
          <p:cNvPr id="150" name="Google Shape;150;p6"/>
          <p:cNvSpPr txBox="1">
            <a:spLocks noGrp="1"/>
          </p:cNvSpPr>
          <p:nvPr>
            <p:ph type="body" idx="1"/>
          </p:nvPr>
        </p:nvSpPr>
        <p:spPr>
          <a:xfrm>
            <a:off x="343200" y="1717138"/>
            <a:ext cx="11013300" cy="4175100"/>
          </a:xfrm>
          <a:prstGeom prst="rect">
            <a:avLst/>
          </a:prstGeom>
          <a:noFill/>
          <a:ln>
            <a:noFill/>
          </a:ln>
        </p:spPr>
        <p:txBody>
          <a:bodyPr spcFirstLastPara="1" wrap="square" lIns="0" tIns="0" rIns="0" bIns="0" anchor="t" anchorCtr="0">
            <a:noAutofit/>
          </a:bodyPr>
          <a:lstStyle/>
          <a:p>
            <a:pPr marL="269999" lvl="0" indent="-257299" algn="l" rtl="0">
              <a:lnSpc>
                <a:spcPct val="100000"/>
              </a:lnSpc>
              <a:spcBef>
                <a:spcPts val="0"/>
              </a:spcBef>
              <a:spcAft>
                <a:spcPts val="0"/>
              </a:spcAft>
              <a:buClr>
                <a:schemeClr val="dk1"/>
              </a:buClr>
              <a:buSzPts val="1800"/>
              <a:buChar char="–"/>
            </a:pPr>
            <a:r>
              <a:rPr lang="fr-FR" sz="1800"/>
              <a:t>Squeeze the data</a:t>
            </a:r>
            <a:endParaRPr sz="1800"/>
          </a:p>
          <a:p>
            <a:pPr marL="139700" lvl="0" indent="0" algn="l" rtl="0">
              <a:lnSpc>
                <a:spcPct val="100000"/>
              </a:lnSpc>
              <a:spcBef>
                <a:spcPts val="800"/>
              </a:spcBef>
              <a:spcAft>
                <a:spcPts val="0"/>
              </a:spcAft>
              <a:buNone/>
            </a:pPr>
            <a:r>
              <a:rPr lang="fr-FR" sz="1600">
                <a:latin typeface="Courier New"/>
                <a:ea typeface="Courier New"/>
                <a:cs typeface="Courier New"/>
                <a:sym typeface="Courier New"/>
              </a:rPr>
              <a:t>disp(size(dicomVolume4D));</a:t>
            </a:r>
            <a:endParaRPr sz="1600">
              <a:latin typeface="Courier New"/>
              <a:ea typeface="Courier New"/>
              <a:cs typeface="Courier New"/>
              <a:sym typeface="Courier New"/>
            </a:endParaRPr>
          </a:p>
          <a:p>
            <a:pPr marL="139700" lvl="0" indent="0" algn="l" rtl="0">
              <a:lnSpc>
                <a:spcPct val="100000"/>
              </a:lnSpc>
              <a:spcBef>
                <a:spcPts val="800"/>
              </a:spcBef>
              <a:spcAft>
                <a:spcPts val="0"/>
              </a:spcAft>
              <a:buNone/>
            </a:pPr>
            <a:r>
              <a:rPr lang="fr-FR" sz="1600" b="1">
                <a:solidFill>
                  <a:schemeClr val="accent6"/>
                </a:solidFill>
                <a:latin typeface="Courier New"/>
                <a:ea typeface="Courier New"/>
                <a:cs typeface="Courier New"/>
                <a:sym typeface="Courier New"/>
              </a:rPr>
              <a:t>% This is a 4D dataset [256 192 </a:t>
            </a:r>
            <a:r>
              <a:rPr lang="fr-FR" sz="1600" b="1">
                <a:solidFill>
                  <a:srgbClr val="FF0000"/>
                </a:solidFill>
                <a:latin typeface="Courier New"/>
                <a:ea typeface="Courier New"/>
                <a:cs typeface="Courier New"/>
                <a:sym typeface="Courier New"/>
              </a:rPr>
              <a:t>1</a:t>
            </a:r>
            <a:r>
              <a:rPr lang="fr-FR" sz="1600" b="1">
                <a:solidFill>
                  <a:schemeClr val="accent6"/>
                </a:solidFill>
                <a:latin typeface="Courier New"/>
                <a:ea typeface="Courier New"/>
                <a:cs typeface="Courier New"/>
                <a:sym typeface="Courier New"/>
              </a:rPr>
              <a:t> 128], so we have to squeeze it into 3D data</a:t>
            </a:r>
            <a:endParaRPr sz="1600" b="1">
              <a:solidFill>
                <a:schemeClr val="accent6"/>
              </a:solidFill>
              <a:latin typeface="Courier New"/>
              <a:ea typeface="Courier New"/>
              <a:cs typeface="Courier New"/>
              <a:sym typeface="Courier New"/>
            </a:endParaRPr>
          </a:p>
          <a:p>
            <a:pPr marL="139700" marR="0" lvl="0" indent="0" algn="l" rtl="0">
              <a:lnSpc>
                <a:spcPct val="100000"/>
              </a:lnSpc>
              <a:spcBef>
                <a:spcPts val="800"/>
              </a:spcBef>
              <a:spcAft>
                <a:spcPts val="0"/>
              </a:spcAft>
              <a:buNone/>
            </a:pPr>
            <a:r>
              <a:rPr lang="fr-FR" sz="1600">
                <a:latin typeface="Courier New"/>
                <a:ea typeface="Courier New"/>
                <a:cs typeface="Courier New"/>
                <a:sym typeface="Courier New"/>
              </a:rPr>
              <a:t>volume3D = squeeze(dicomVolume4D);</a:t>
            </a:r>
            <a:endParaRPr sz="1600">
              <a:latin typeface="Courier New"/>
              <a:ea typeface="Courier New"/>
              <a:cs typeface="Courier New"/>
              <a:sym typeface="Courier New"/>
            </a:endParaRPr>
          </a:p>
          <a:p>
            <a:pPr marL="139700" marR="0" lvl="0" indent="0" algn="l" rtl="0">
              <a:lnSpc>
                <a:spcPct val="100000"/>
              </a:lnSpc>
              <a:spcBef>
                <a:spcPts val="800"/>
              </a:spcBef>
              <a:spcAft>
                <a:spcPts val="0"/>
              </a:spcAft>
              <a:buNone/>
            </a:pPr>
            <a:endParaRPr sz="1600">
              <a:latin typeface="Courier New"/>
              <a:ea typeface="Courier New"/>
              <a:cs typeface="Courier New"/>
              <a:sym typeface="Courier New"/>
            </a:endParaRPr>
          </a:p>
          <a:p>
            <a:pPr marL="269999" lvl="0" indent="-257299" algn="l" rtl="0">
              <a:lnSpc>
                <a:spcPct val="100000"/>
              </a:lnSpc>
              <a:spcBef>
                <a:spcPts val="800"/>
              </a:spcBef>
              <a:spcAft>
                <a:spcPts val="0"/>
              </a:spcAft>
              <a:buClr>
                <a:schemeClr val="dk1"/>
              </a:buClr>
              <a:buSzPts val="1800"/>
              <a:buChar char="–"/>
            </a:pPr>
            <a:r>
              <a:rPr lang="fr-FR" sz="1800"/>
              <a:t>Apply a noise reduction filter </a:t>
            </a:r>
            <a:endParaRPr sz="1800"/>
          </a:p>
          <a:p>
            <a:pPr marL="0" lvl="0" indent="0" algn="l" rtl="0">
              <a:lnSpc>
                <a:spcPct val="100000"/>
              </a:lnSpc>
              <a:spcBef>
                <a:spcPts val="0"/>
              </a:spcBef>
              <a:spcAft>
                <a:spcPts val="0"/>
              </a:spcAft>
              <a:buNone/>
            </a:pPr>
            <a:r>
              <a:rPr lang="fr-FR" sz="1600" b="1">
                <a:solidFill>
                  <a:schemeClr val="accent6"/>
                </a:solidFill>
                <a:latin typeface="Courier New"/>
                <a:ea typeface="Courier New"/>
                <a:cs typeface="Courier New"/>
                <a:sym typeface="Courier New"/>
              </a:rPr>
              <a:t> % Here we use a median filter which can retain the edge information</a:t>
            </a:r>
            <a:endParaRPr sz="1600">
              <a:solidFill>
                <a:schemeClr val="accent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fr-FR" sz="1600">
                <a:latin typeface="Courier New"/>
                <a:ea typeface="Courier New"/>
                <a:cs typeface="Courier New"/>
                <a:sym typeface="Courier New"/>
              </a:rPr>
              <a:t> denoiseImage=medfilt3(volume3D,[3,3,3]);</a:t>
            </a:r>
            <a:endParaRPr sz="1600">
              <a:latin typeface="Courier New"/>
              <a:ea typeface="Courier New"/>
              <a:cs typeface="Courier New"/>
              <a:sym typeface="Courier New"/>
            </a:endParaRPr>
          </a:p>
          <a:p>
            <a:pPr marL="0" lvl="0" indent="0" algn="l" rtl="0">
              <a:lnSpc>
                <a:spcPct val="100000"/>
              </a:lnSpc>
              <a:spcBef>
                <a:spcPts val="0"/>
              </a:spcBef>
              <a:spcAft>
                <a:spcPts val="0"/>
              </a:spcAft>
              <a:buNone/>
            </a:pPr>
            <a:endParaRPr sz="1600">
              <a:latin typeface="Courier New"/>
              <a:ea typeface="Courier New"/>
              <a:cs typeface="Courier New"/>
              <a:sym typeface="Courier New"/>
            </a:endParaRPr>
          </a:p>
          <a:p>
            <a:pPr marL="0" lvl="0" indent="0" algn="l" rtl="0">
              <a:lnSpc>
                <a:spcPct val="100000"/>
              </a:lnSpc>
              <a:spcBef>
                <a:spcPts val="0"/>
              </a:spcBef>
              <a:spcAft>
                <a:spcPts val="0"/>
              </a:spcAft>
              <a:buNone/>
            </a:pPr>
            <a:endParaRPr sz="1600">
              <a:latin typeface="Courier New"/>
              <a:ea typeface="Courier New"/>
              <a:cs typeface="Courier New"/>
              <a:sym typeface="Courier New"/>
            </a:endParaRPr>
          </a:p>
          <a:p>
            <a:pPr marL="269999" lvl="0" indent="-257299" algn="l" rtl="0">
              <a:lnSpc>
                <a:spcPct val="100000"/>
              </a:lnSpc>
              <a:spcBef>
                <a:spcPts val="600"/>
              </a:spcBef>
              <a:spcAft>
                <a:spcPts val="0"/>
              </a:spcAft>
              <a:buSzPts val="1800"/>
              <a:buChar char="–"/>
            </a:pPr>
            <a:r>
              <a:rPr lang="fr-FR" sz="1800"/>
              <a:t>Isosurface</a:t>
            </a:r>
            <a:endParaRPr sz="1600">
              <a:latin typeface="Courier New"/>
              <a:ea typeface="Courier New"/>
              <a:cs typeface="Courier New"/>
              <a:sym typeface="Courier New"/>
            </a:endParaRPr>
          </a:p>
          <a:p>
            <a:pPr marL="139700" lvl="0" indent="0" algn="l" rtl="0">
              <a:lnSpc>
                <a:spcPct val="100000"/>
              </a:lnSpc>
              <a:spcBef>
                <a:spcPts val="800"/>
              </a:spcBef>
              <a:spcAft>
                <a:spcPts val="0"/>
              </a:spcAft>
              <a:buNone/>
            </a:pPr>
            <a:r>
              <a:rPr lang="fr-FR" sz="1600">
                <a:latin typeface="Courier New"/>
                <a:ea typeface="Courier New"/>
                <a:cs typeface="Courier New"/>
                <a:sym typeface="Courier New"/>
              </a:rPr>
              <a:t>[f, v] = </a:t>
            </a:r>
            <a:r>
              <a:rPr lang="fr-FR" sz="1600" b="1">
                <a:latin typeface="Courier New"/>
                <a:ea typeface="Courier New"/>
                <a:cs typeface="Courier New"/>
                <a:sym typeface="Courier New"/>
              </a:rPr>
              <a:t>isosurface</a:t>
            </a:r>
            <a:r>
              <a:rPr lang="fr-FR" sz="1600">
                <a:latin typeface="Courier New"/>
                <a:ea typeface="Courier New"/>
                <a:cs typeface="Courier New"/>
                <a:sym typeface="Courier New"/>
              </a:rPr>
              <a:t>(denoiseImage, </a:t>
            </a:r>
            <a:r>
              <a:rPr lang="fr-FR" sz="1600" b="1">
                <a:latin typeface="Courier New"/>
                <a:ea typeface="Courier New"/>
                <a:cs typeface="Courier New"/>
                <a:sym typeface="Courier New"/>
              </a:rPr>
              <a:t>isovalue</a:t>
            </a:r>
            <a:r>
              <a:rPr lang="fr-FR" sz="1600">
                <a:latin typeface="Courier New"/>
                <a:ea typeface="Courier New"/>
                <a:cs typeface="Courier New"/>
                <a:sym typeface="Courier New"/>
              </a:rPr>
              <a:t>);</a:t>
            </a:r>
            <a:endParaRPr sz="1600">
              <a:latin typeface="Courier New"/>
              <a:ea typeface="Courier New"/>
              <a:cs typeface="Courier New"/>
              <a:sym typeface="Courier New"/>
            </a:endParaRPr>
          </a:p>
          <a:p>
            <a:pPr marL="0" lvl="0" indent="0" algn="l" rtl="0">
              <a:lnSpc>
                <a:spcPct val="100000"/>
              </a:lnSpc>
              <a:spcBef>
                <a:spcPts val="800"/>
              </a:spcBef>
              <a:spcAft>
                <a:spcPts val="0"/>
              </a:spcAft>
              <a:buNone/>
            </a:pPr>
            <a:r>
              <a:rPr lang="fr-FR" sz="1600">
                <a:latin typeface="Courier New"/>
                <a:ea typeface="Courier New"/>
                <a:cs typeface="Courier New"/>
                <a:sym typeface="Courier New"/>
              </a:rPr>
              <a:t> </a:t>
            </a:r>
            <a:r>
              <a:rPr lang="fr-FR" sz="1600" b="1">
                <a:solidFill>
                  <a:schemeClr val="accent6"/>
                </a:solidFill>
                <a:latin typeface="Courier New"/>
                <a:ea typeface="Courier New"/>
                <a:cs typeface="Courier New"/>
                <a:sym typeface="Courier New"/>
              </a:rPr>
              <a:t>% “f” refers to face; “v” refers to vertex% </a:t>
            </a:r>
            <a:endParaRPr sz="1600" b="1">
              <a:solidFill>
                <a:schemeClr val="accent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fr-FR" sz="1600" b="1">
                <a:solidFill>
                  <a:schemeClr val="accent6"/>
                </a:solidFill>
                <a:latin typeface="Courier New"/>
                <a:ea typeface="Courier New"/>
                <a:cs typeface="Courier New"/>
                <a:sym typeface="Courier New"/>
              </a:rPr>
              <a:t> % use face-vertex meshes to store polygon meshes to achieve surface rendering</a:t>
            </a:r>
            <a:endParaRPr sz="1150">
              <a:solidFill>
                <a:srgbClr val="008013"/>
              </a:solidFill>
              <a:highlight>
                <a:srgbClr val="F5F5F5"/>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600">
              <a:latin typeface="Courier New"/>
              <a:ea typeface="Courier New"/>
              <a:cs typeface="Courier New"/>
              <a:sym typeface="Courier New"/>
            </a:endParaRPr>
          </a:p>
          <a:p>
            <a:pPr marL="540124" lvl="0" indent="0" algn="l" rtl="0">
              <a:spcBef>
                <a:spcPts val="0"/>
              </a:spcBef>
              <a:spcAft>
                <a:spcPts val="0"/>
              </a:spcAft>
              <a:buNone/>
            </a:pPr>
            <a:endParaRPr sz="1600">
              <a:latin typeface="Courier New"/>
              <a:ea typeface="Courier New"/>
              <a:cs typeface="Courier New"/>
              <a:sym typeface="Courier New"/>
            </a:endParaRPr>
          </a:p>
          <a:p>
            <a:pPr marL="540124" lvl="0" indent="0" algn="l" rtl="0">
              <a:spcBef>
                <a:spcPts val="0"/>
              </a:spcBef>
              <a:spcAft>
                <a:spcPts val="0"/>
              </a:spcAft>
              <a:buNone/>
            </a:pPr>
            <a:endParaRPr sz="1600">
              <a:latin typeface="Courier New"/>
              <a:ea typeface="Courier New"/>
              <a:cs typeface="Courier New"/>
              <a:sym typeface="Courier New"/>
            </a:endParaRPr>
          </a:p>
          <a:p>
            <a:pPr marL="540124" lvl="0" indent="0" algn="l" rtl="0">
              <a:spcBef>
                <a:spcPts val="0"/>
              </a:spcBef>
              <a:spcAft>
                <a:spcPts val="0"/>
              </a:spcAft>
              <a:buNone/>
            </a:pPr>
            <a:endParaRPr sz="1600">
              <a:latin typeface="Courier New"/>
              <a:ea typeface="Courier New"/>
              <a:cs typeface="Courier New"/>
              <a:sym typeface="Courier New"/>
            </a:endParaRPr>
          </a:p>
          <a:p>
            <a:pPr marL="540124" lvl="0" indent="0" algn="l" rtl="0">
              <a:spcBef>
                <a:spcPts val="0"/>
              </a:spcBef>
              <a:spcAft>
                <a:spcPts val="0"/>
              </a:spcAft>
              <a:buNone/>
            </a:pPr>
            <a:endParaRPr sz="1600">
              <a:highlight>
                <a:srgbClr val="FFFF00"/>
              </a:highlight>
            </a:endParaRPr>
          </a:p>
          <a:p>
            <a:pPr marL="540125" lvl="3" indent="0" algn="l" rtl="0">
              <a:lnSpc>
                <a:spcPct val="125000"/>
              </a:lnSpc>
              <a:spcBef>
                <a:spcPts val="0"/>
              </a:spcBef>
              <a:spcAft>
                <a:spcPts val="0"/>
              </a:spcAft>
              <a:buClr>
                <a:schemeClr val="dk1"/>
              </a:buClr>
              <a:buSzPts val="1800"/>
              <a:buNone/>
            </a:pPr>
            <a:endParaRPr sz="1600">
              <a:highlight>
                <a:srgbClr val="FFFF00"/>
              </a:highlight>
            </a:endParaRPr>
          </a:p>
          <a:p>
            <a:pPr marL="269999" lvl="0" indent="-142999" algn="l" rtl="0">
              <a:lnSpc>
                <a:spcPct val="125000"/>
              </a:lnSpc>
              <a:spcBef>
                <a:spcPts val="0"/>
              </a:spcBef>
              <a:spcAft>
                <a:spcPts val="0"/>
              </a:spcAft>
              <a:buClr>
                <a:schemeClr val="dk1"/>
              </a:buClr>
              <a:buSzPts val="2000"/>
              <a:buNone/>
            </a:pPr>
            <a:endParaRPr sz="1800"/>
          </a:p>
          <a:p>
            <a:pPr marL="0" lvl="0" indent="0" algn="l" rtl="0">
              <a:spcBef>
                <a:spcPts val="0"/>
              </a:spcBef>
              <a:spcAft>
                <a:spcPts val="0"/>
              </a:spcAft>
              <a:buClr>
                <a:schemeClr val="dk1"/>
              </a:buClr>
              <a:buSzPts val="1100"/>
              <a:buNone/>
            </a:pPr>
            <a:endParaRPr sz="1800"/>
          </a:p>
          <a:p>
            <a:pPr marL="270000" lvl="0" indent="-143000" algn="l" rtl="0">
              <a:lnSpc>
                <a:spcPct val="125000"/>
              </a:lnSpc>
              <a:spcBef>
                <a:spcPts val="0"/>
              </a:spcBef>
              <a:spcAft>
                <a:spcPts val="0"/>
              </a:spcAft>
              <a:buClr>
                <a:schemeClr val="dk1"/>
              </a:buClr>
              <a:buSzPts val="2000"/>
              <a:buNone/>
            </a:pPr>
            <a:endParaRPr sz="1800"/>
          </a:p>
        </p:txBody>
      </p:sp>
      <p:sp>
        <p:nvSpPr>
          <p:cNvPr id="151" name="Google Shape;151;p6"/>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152" name="Google Shape;152;p6"/>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p:txBody>
      </p:sp>
      <p:sp>
        <p:nvSpPr>
          <p:cNvPr id="153" name="Google Shape;153;p6"/>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6</a:t>
            </a:fld>
            <a:endParaRPr/>
          </a:p>
        </p:txBody>
      </p:sp>
      <p:sp>
        <p:nvSpPr>
          <p:cNvPr id="154" name="Google Shape;154;p6"/>
          <p:cNvSpPr txBox="1"/>
          <p:nvPr/>
        </p:nvSpPr>
        <p:spPr>
          <a:xfrm>
            <a:off x="6904225" y="5054150"/>
            <a:ext cx="5955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a:solidFill>
                  <a:schemeClr val="dk1"/>
                </a:solidFill>
                <a:highlight>
                  <a:srgbClr val="F4CCCC"/>
                </a:highlight>
              </a:rPr>
              <a:t>The isovalue will influence the visualization</a:t>
            </a:r>
            <a:endParaRPr sz="1900">
              <a:solidFill>
                <a:schemeClr val="dk1"/>
              </a:solidFill>
              <a:highlight>
                <a:srgbClr val="F4CCCC"/>
              </a:highlight>
            </a:endParaRPr>
          </a:p>
        </p:txBody>
      </p:sp>
      <p:sp>
        <p:nvSpPr>
          <p:cNvPr id="155" name="Google Shape;155;p6"/>
          <p:cNvSpPr/>
          <p:nvPr/>
        </p:nvSpPr>
        <p:spPr>
          <a:xfrm>
            <a:off x="6036675" y="5220650"/>
            <a:ext cx="776100" cy="1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9CB9C"/>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a6316041fe_1_11"/>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7</a:t>
            </a:fld>
            <a:endParaRPr/>
          </a:p>
        </p:txBody>
      </p:sp>
      <p:grpSp>
        <p:nvGrpSpPr>
          <p:cNvPr id="162" name="Google Shape;162;g2a6316041fe_1_11"/>
          <p:cNvGrpSpPr/>
          <p:nvPr/>
        </p:nvGrpSpPr>
        <p:grpSpPr>
          <a:xfrm>
            <a:off x="0" y="1853975"/>
            <a:ext cx="11923551" cy="2948751"/>
            <a:chOff x="0" y="1915850"/>
            <a:chExt cx="11923551" cy="2948751"/>
          </a:xfrm>
        </p:grpSpPr>
        <p:pic>
          <p:nvPicPr>
            <p:cNvPr id="163" name="Google Shape;163;g2a6316041fe_1_11"/>
            <p:cNvPicPr preferRelativeResize="0"/>
            <p:nvPr/>
          </p:nvPicPr>
          <p:blipFill rotWithShape="1">
            <a:blip r:embed="rId3">
              <a:alphaModFix/>
            </a:blip>
            <a:srcRect l="9048" r="6698"/>
            <a:stretch/>
          </p:blipFill>
          <p:spPr>
            <a:xfrm>
              <a:off x="0" y="2080200"/>
              <a:ext cx="2574575" cy="2291875"/>
            </a:xfrm>
            <a:prstGeom prst="rect">
              <a:avLst/>
            </a:prstGeom>
            <a:noFill/>
            <a:ln>
              <a:noFill/>
            </a:ln>
          </p:spPr>
        </p:pic>
        <p:pic>
          <p:nvPicPr>
            <p:cNvPr id="164" name="Google Shape;164;g2a6316041fe_1_11"/>
            <p:cNvPicPr preferRelativeResize="0"/>
            <p:nvPr/>
          </p:nvPicPr>
          <p:blipFill rotWithShape="1">
            <a:blip r:embed="rId4">
              <a:alphaModFix/>
            </a:blip>
            <a:srcRect l="14894" t="-2800" r="14583" b="2799"/>
            <a:stretch/>
          </p:blipFill>
          <p:spPr>
            <a:xfrm>
              <a:off x="2907800" y="1915850"/>
              <a:ext cx="2464062" cy="2620575"/>
            </a:xfrm>
            <a:prstGeom prst="rect">
              <a:avLst/>
            </a:prstGeom>
            <a:noFill/>
            <a:ln>
              <a:noFill/>
            </a:ln>
          </p:spPr>
        </p:pic>
        <p:pic>
          <p:nvPicPr>
            <p:cNvPr id="165" name="Google Shape;165;g2a6316041fe_1_11"/>
            <p:cNvPicPr preferRelativeResize="0"/>
            <p:nvPr/>
          </p:nvPicPr>
          <p:blipFill rotWithShape="1">
            <a:blip r:embed="rId5">
              <a:alphaModFix/>
            </a:blip>
            <a:srcRect l="10855" r="16675"/>
            <a:stretch/>
          </p:blipFill>
          <p:spPr>
            <a:xfrm>
              <a:off x="5953925" y="2004000"/>
              <a:ext cx="2464050" cy="2550001"/>
            </a:xfrm>
            <a:prstGeom prst="rect">
              <a:avLst/>
            </a:prstGeom>
            <a:noFill/>
            <a:ln>
              <a:noFill/>
            </a:ln>
          </p:spPr>
        </p:pic>
        <p:pic>
          <p:nvPicPr>
            <p:cNvPr id="166" name="Google Shape;166;g2a6316041fe_1_11"/>
            <p:cNvPicPr preferRelativeResize="0"/>
            <p:nvPr/>
          </p:nvPicPr>
          <p:blipFill rotWithShape="1">
            <a:blip r:embed="rId6">
              <a:alphaModFix/>
            </a:blip>
            <a:srcRect l="11399" r="9102"/>
            <a:stretch/>
          </p:blipFill>
          <p:spPr>
            <a:xfrm>
              <a:off x="8877425" y="1990725"/>
              <a:ext cx="3046126" cy="2873876"/>
            </a:xfrm>
            <a:prstGeom prst="rect">
              <a:avLst/>
            </a:prstGeom>
            <a:noFill/>
            <a:ln>
              <a:noFill/>
            </a:ln>
          </p:spPr>
        </p:pic>
      </p:grpSp>
      <p:grpSp>
        <p:nvGrpSpPr>
          <p:cNvPr id="167" name="Google Shape;167;g2a6316041fe_1_11"/>
          <p:cNvGrpSpPr/>
          <p:nvPr/>
        </p:nvGrpSpPr>
        <p:grpSpPr>
          <a:xfrm>
            <a:off x="351425" y="4940550"/>
            <a:ext cx="11720000" cy="615600"/>
            <a:chOff x="351425" y="4102350"/>
            <a:chExt cx="11720000" cy="615600"/>
          </a:xfrm>
        </p:grpSpPr>
        <p:sp>
          <p:nvSpPr>
            <p:cNvPr id="168" name="Google Shape;168;g2a6316041fe_1_11"/>
            <p:cNvSpPr txBox="1"/>
            <p:nvPr/>
          </p:nvSpPr>
          <p:spPr>
            <a:xfrm>
              <a:off x="351425" y="4102350"/>
              <a:ext cx="19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chemeClr val="dk1"/>
                  </a:solidFill>
                </a:rPr>
                <a:t>The isovalue is too low</a:t>
              </a:r>
              <a:endParaRPr>
                <a:solidFill>
                  <a:schemeClr val="dk1"/>
                </a:solidFill>
              </a:endParaRPr>
            </a:p>
          </p:txBody>
        </p:sp>
        <p:sp>
          <p:nvSpPr>
            <p:cNvPr id="169" name="Google Shape;169;g2a6316041fe_1_11"/>
            <p:cNvSpPr txBox="1"/>
            <p:nvPr/>
          </p:nvSpPr>
          <p:spPr>
            <a:xfrm>
              <a:off x="3030400" y="4102350"/>
              <a:ext cx="22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chemeClr val="dk1"/>
                  </a:solidFill>
                </a:rPr>
                <a:t>The isovalue is too high </a:t>
              </a:r>
              <a:endParaRPr sz="2100">
                <a:solidFill>
                  <a:schemeClr val="dk1"/>
                </a:solidFill>
              </a:endParaRPr>
            </a:p>
          </p:txBody>
        </p:sp>
        <p:sp>
          <p:nvSpPr>
            <p:cNvPr id="170" name="Google Shape;170;g2a6316041fe_1_11"/>
            <p:cNvSpPr txBox="1"/>
            <p:nvPr/>
          </p:nvSpPr>
          <p:spPr>
            <a:xfrm>
              <a:off x="6123675" y="4102350"/>
              <a:ext cx="303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chemeClr val="dk1"/>
                  </a:solidFill>
                </a:rPr>
                <a:t>The isovalue is a bit high, </a:t>
              </a:r>
              <a:endParaRPr>
                <a:solidFill>
                  <a:schemeClr val="dk1"/>
                </a:solidFill>
              </a:endParaRPr>
            </a:p>
            <a:p>
              <a:pPr marL="0" lvl="0" indent="0" algn="l" rtl="0">
                <a:spcBef>
                  <a:spcPts val="0"/>
                </a:spcBef>
                <a:spcAft>
                  <a:spcPts val="0"/>
                </a:spcAft>
                <a:buNone/>
              </a:pPr>
              <a:r>
                <a:rPr lang="fr-FR">
                  <a:solidFill>
                    <a:schemeClr val="dk1"/>
                  </a:solidFill>
                </a:rPr>
                <a:t>so it can`t show the whole structure</a:t>
              </a:r>
              <a:endParaRPr>
                <a:solidFill>
                  <a:schemeClr val="dk1"/>
                </a:solidFill>
              </a:endParaRPr>
            </a:p>
          </p:txBody>
        </p:sp>
        <p:sp>
          <p:nvSpPr>
            <p:cNvPr id="171" name="Google Shape;171;g2a6316041fe_1_11"/>
            <p:cNvSpPr txBox="1"/>
            <p:nvPr/>
          </p:nvSpPr>
          <p:spPr>
            <a:xfrm>
              <a:off x="9367825" y="4202400"/>
              <a:ext cx="270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solidFill>
                    <a:schemeClr val="dk1"/>
                  </a:solidFill>
                </a:rPr>
                <a:t>The output seems to be better</a:t>
              </a:r>
              <a:endParaRPr>
                <a:solidFill>
                  <a:schemeClr val="dk1"/>
                </a:solidFill>
              </a:endParaRPr>
            </a:p>
          </p:txBody>
        </p:sp>
      </p:grpSp>
      <p:sp>
        <p:nvSpPr>
          <p:cNvPr id="172" name="Google Shape;172;g2a6316041fe_1_11"/>
          <p:cNvSpPr txBox="1"/>
          <p:nvPr/>
        </p:nvSpPr>
        <p:spPr>
          <a:xfrm>
            <a:off x="267875" y="965575"/>
            <a:ext cx="5432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100">
                <a:solidFill>
                  <a:schemeClr val="dk1"/>
                </a:solidFill>
                <a:highlight>
                  <a:schemeClr val="lt1"/>
                </a:highlight>
              </a:rPr>
              <a:t>The isovalue will influence the visualization</a:t>
            </a:r>
            <a:endParaRPr sz="2200">
              <a:solidFill>
                <a:schemeClr val="dk1"/>
              </a:solidFill>
              <a:highlight>
                <a:schemeClr val="lt1"/>
              </a:highlight>
            </a:endParaRPr>
          </a:p>
        </p:txBody>
      </p:sp>
      <p:sp>
        <p:nvSpPr>
          <p:cNvPr id="173" name="Google Shape;173;g2a6316041fe_1_11"/>
          <p:cNvSpPr txBox="1"/>
          <p:nvPr/>
        </p:nvSpPr>
        <p:spPr>
          <a:xfrm rot="-5400000">
            <a:off x="11255900" y="31142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408076" y="1170372"/>
            <a:ext cx="110124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Arial"/>
              <a:buNone/>
            </a:pPr>
            <a:r>
              <a:rPr lang="fr-FR"/>
              <a:t>Point cloud - main functions</a:t>
            </a:r>
            <a:endParaRPr/>
          </a:p>
        </p:txBody>
      </p:sp>
      <p:sp>
        <p:nvSpPr>
          <p:cNvPr id="179" name="Google Shape;179;p7"/>
          <p:cNvSpPr txBox="1">
            <a:spLocks noGrp="1"/>
          </p:cNvSpPr>
          <p:nvPr>
            <p:ph type="body" idx="1"/>
          </p:nvPr>
        </p:nvSpPr>
        <p:spPr>
          <a:xfrm>
            <a:off x="407625" y="1989138"/>
            <a:ext cx="11013300" cy="4175100"/>
          </a:xfrm>
          <a:prstGeom prst="rect">
            <a:avLst/>
          </a:prstGeom>
          <a:noFill/>
          <a:ln>
            <a:noFill/>
          </a:ln>
        </p:spPr>
        <p:txBody>
          <a:bodyPr spcFirstLastPara="1" wrap="square" lIns="0" tIns="0" rIns="0" bIns="0" anchor="t" anchorCtr="0">
            <a:noAutofit/>
          </a:bodyPr>
          <a:lstStyle/>
          <a:p>
            <a:pPr marL="457200" lvl="0" indent="-355600" algn="l" rtl="0">
              <a:lnSpc>
                <a:spcPct val="100000"/>
              </a:lnSpc>
              <a:spcBef>
                <a:spcPts val="800"/>
              </a:spcBef>
              <a:spcAft>
                <a:spcPts val="0"/>
              </a:spcAft>
              <a:buSzPts val="2000"/>
              <a:buChar char="–"/>
            </a:pPr>
            <a:r>
              <a:rPr lang="fr-FR"/>
              <a:t>Find points above the threshold to show our target region</a:t>
            </a:r>
            <a:endParaRPr sz="1050">
              <a:solidFill>
                <a:srgbClr val="008013"/>
              </a:solidFill>
              <a:highlight>
                <a:srgbClr val="F5F5F5"/>
              </a:highlight>
              <a:latin typeface="Courier New"/>
              <a:ea typeface="Courier New"/>
              <a:cs typeface="Courier New"/>
              <a:sym typeface="Courier New"/>
            </a:endParaRPr>
          </a:p>
          <a:p>
            <a:pPr marL="139700" lvl="0" indent="317500" algn="l" rtl="0">
              <a:lnSpc>
                <a:spcPct val="100000"/>
              </a:lnSpc>
              <a:spcBef>
                <a:spcPts val="800"/>
              </a:spcBef>
              <a:spcAft>
                <a:spcPts val="0"/>
              </a:spcAft>
              <a:buClr>
                <a:schemeClr val="dk1"/>
              </a:buClr>
              <a:buSzPts val="1100"/>
              <a:buFont typeface="Arial"/>
              <a:buNone/>
            </a:pPr>
            <a:r>
              <a:rPr lang="fr-FR" sz="1800">
                <a:latin typeface="Courier New"/>
                <a:ea typeface="Courier New"/>
                <a:cs typeface="Courier New"/>
                <a:sym typeface="Courier New"/>
              </a:rPr>
              <a:t>pointsIdx1 = find(volume3D &gt; threshold1);</a:t>
            </a:r>
            <a:endParaRPr sz="1800">
              <a:latin typeface="Courier New"/>
              <a:ea typeface="Courier New"/>
              <a:cs typeface="Courier New"/>
              <a:sym typeface="Courier New"/>
            </a:endParaRPr>
          </a:p>
          <a:p>
            <a:pPr marL="139700" lvl="0" indent="317500" algn="l" rtl="0">
              <a:lnSpc>
                <a:spcPct val="100000"/>
              </a:lnSpc>
              <a:spcBef>
                <a:spcPts val="800"/>
              </a:spcBef>
              <a:spcAft>
                <a:spcPts val="0"/>
              </a:spcAft>
              <a:buClr>
                <a:schemeClr val="dk1"/>
              </a:buClr>
              <a:buSzPts val="1100"/>
              <a:buFont typeface="Arial"/>
              <a:buNone/>
            </a:pPr>
            <a:endParaRPr sz="1800">
              <a:latin typeface="Courier New"/>
              <a:ea typeface="Courier New"/>
              <a:cs typeface="Courier New"/>
              <a:sym typeface="Courier New"/>
            </a:endParaRPr>
          </a:p>
          <a:p>
            <a:pPr marL="457200" lvl="0" indent="-355600" algn="l" rtl="0">
              <a:lnSpc>
                <a:spcPct val="100000"/>
              </a:lnSpc>
              <a:spcBef>
                <a:spcPts val="800"/>
              </a:spcBef>
              <a:spcAft>
                <a:spcPts val="0"/>
              </a:spcAft>
              <a:buSzPts val="2000"/>
              <a:buChar char="–"/>
            </a:pPr>
            <a:r>
              <a:rPr lang="fr-FR"/>
              <a:t>Convert indices to coordinates of points </a:t>
            </a:r>
            <a:endParaRPr/>
          </a:p>
          <a:p>
            <a:pPr marL="457200" lvl="0" indent="0" algn="l" rtl="0">
              <a:lnSpc>
                <a:spcPct val="100000"/>
              </a:lnSpc>
              <a:spcBef>
                <a:spcPts val="800"/>
              </a:spcBef>
              <a:spcAft>
                <a:spcPts val="0"/>
              </a:spcAft>
              <a:buNone/>
            </a:pPr>
            <a:r>
              <a:rPr lang="fr-FR" sz="1800">
                <a:latin typeface="Courier New"/>
                <a:ea typeface="Courier New"/>
                <a:cs typeface="Courier New"/>
                <a:sym typeface="Courier New"/>
              </a:rPr>
              <a:t>[x, y, z] = ind2sub(size(volume3D), pointsIdx);</a:t>
            </a:r>
            <a:endParaRPr sz="1800">
              <a:latin typeface="Courier New"/>
              <a:ea typeface="Courier New"/>
              <a:cs typeface="Courier New"/>
              <a:sym typeface="Courier New"/>
            </a:endParaRPr>
          </a:p>
          <a:p>
            <a:pPr marL="457200" lvl="0" indent="0" algn="l" rtl="0">
              <a:lnSpc>
                <a:spcPct val="100000"/>
              </a:lnSpc>
              <a:spcBef>
                <a:spcPts val="800"/>
              </a:spcBef>
              <a:spcAft>
                <a:spcPts val="0"/>
              </a:spcAft>
              <a:buNone/>
            </a:pPr>
            <a:endParaRPr sz="1800">
              <a:latin typeface="Courier New"/>
              <a:ea typeface="Courier New"/>
              <a:cs typeface="Courier New"/>
              <a:sym typeface="Courier New"/>
            </a:endParaRPr>
          </a:p>
          <a:p>
            <a:pPr marL="457200" lvl="0" indent="-355600" algn="l" rtl="0">
              <a:lnSpc>
                <a:spcPct val="100000"/>
              </a:lnSpc>
              <a:spcBef>
                <a:spcPts val="800"/>
              </a:spcBef>
              <a:spcAft>
                <a:spcPts val="0"/>
              </a:spcAft>
              <a:buSzPts val="2000"/>
              <a:buChar char="–"/>
            </a:pPr>
            <a:r>
              <a:rPr lang="fr-FR">
                <a:highlight>
                  <a:schemeClr val="lt1"/>
                </a:highlight>
              </a:rPr>
              <a:t>Create the point cloud using the coordinate dataset</a:t>
            </a:r>
            <a:endParaRPr sz="1050">
              <a:solidFill>
                <a:srgbClr val="008013"/>
              </a:solidFill>
              <a:highlight>
                <a:schemeClr val="lt1"/>
              </a:highlight>
              <a:latin typeface="Courier New"/>
              <a:ea typeface="Courier New"/>
              <a:cs typeface="Courier New"/>
              <a:sym typeface="Courier New"/>
            </a:endParaRPr>
          </a:p>
          <a:p>
            <a:pPr marL="0" lvl="0" indent="457200" algn="l" rtl="0">
              <a:lnSpc>
                <a:spcPct val="100000"/>
              </a:lnSpc>
              <a:spcBef>
                <a:spcPts val="800"/>
              </a:spcBef>
              <a:spcAft>
                <a:spcPts val="0"/>
              </a:spcAft>
              <a:buNone/>
            </a:pPr>
            <a:r>
              <a:rPr lang="fr-FR" sz="1800">
                <a:latin typeface="Courier New"/>
                <a:ea typeface="Courier New"/>
                <a:cs typeface="Courier New"/>
                <a:sym typeface="Courier New"/>
              </a:rPr>
              <a:t>ptCloud = pointCloud([x, y, z]);</a:t>
            </a:r>
            <a:endParaRPr>
              <a:solidFill>
                <a:srgbClr val="FF0000"/>
              </a:solidFill>
            </a:endParaRPr>
          </a:p>
          <a:p>
            <a:pPr marL="0" lvl="0" indent="0" algn="l" rtl="0">
              <a:spcBef>
                <a:spcPts val="800"/>
              </a:spcBef>
              <a:spcAft>
                <a:spcPts val="0"/>
              </a:spcAft>
              <a:buClr>
                <a:schemeClr val="dk1"/>
              </a:buClr>
              <a:buSzPts val="1100"/>
              <a:buFont typeface="Arial"/>
              <a:buNone/>
            </a:pPr>
            <a:endParaRPr/>
          </a:p>
          <a:p>
            <a:pPr marL="270000" lvl="1" indent="-155700" algn="l" rtl="0">
              <a:lnSpc>
                <a:spcPct val="125000"/>
              </a:lnSpc>
              <a:spcBef>
                <a:spcPts val="0"/>
              </a:spcBef>
              <a:spcAft>
                <a:spcPts val="0"/>
              </a:spcAft>
              <a:buClr>
                <a:schemeClr val="dk1"/>
              </a:buClr>
              <a:buSzPts val="1800"/>
              <a:buNone/>
            </a:pPr>
            <a:endParaRPr sz="1800" b="0" i="0">
              <a:latin typeface="Arial"/>
              <a:ea typeface="Arial"/>
              <a:cs typeface="Arial"/>
              <a:sym typeface="Arial"/>
            </a:endParaRPr>
          </a:p>
          <a:p>
            <a:pPr marL="457200" lvl="0" indent="0" algn="l" rtl="0">
              <a:spcBef>
                <a:spcPts val="0"/>
              </a:spcBef>
              <a:spcAft>
                <a:spcPts val="0"/>
              </a:spcAft>
              <a:buNone/>
            </a:pPr>
            <a:endParaRPr>
              <a:solidFill>
                <a:srgbClr val="FF0000"/>
              </a:solidFill>
            </a:endParaRPr>
          </a:p>
        </p:txBody>
      </p:sp>
      <p:sp>
        <p:nvSpPr>
          <p:cNvPr id="180" name="Google Shape;180;p7"/>
          <p:cNvSpPr txBox="1">
            <a:spLocks noGrp="1"/>
          </p:cNvSpPr>
          <p:nvPr>
            <p:ph type="dt" idx="10"/>
          </p:nvPr>
        </p:nvSpPr>
        <p:spPr>
          <a:xfrm>
            <a:off x="419100" y="6620400"/>
            <a:ext cx="1188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14/12/2023</a:t>
            </a:r>
            <a:endParaRPr/>
          </a:p>
        </p:txBody>
      </p:sp>
      <p:sp>
        <p:nvSpPr>
          <p:cNvPr id="181" name="Google Shape;181;p7"/>
          <p:cNvSpPr txBox="1">
            <a:spLocks noGrp="1"/>
          </p:cNvSpPr>
          <p:nvPr>
            <p:ph type="ftr" idx="11"/>
          </p:nvPr>
        </p:nvSpPr>
        <p:spPr>
          <a:xfrm>
            <a:off x="1667508" y="6620400"/>
            <a:ext cx="8100000" cy="1440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FR"/>
              <a:t>Medical Image Processing – Week 4</a:t>
            </a:r>
            <a:endParaRPr/>
          </a:p>
          <a:p>
            <a:pPr marL="0" lvl="0" indent="0" algn="l" rtl="0">
              <a:spcBef>
                <a:spcPts val="0"/>
              </a:spcBef>
              <a:spcAft>
                <a:spcPts val="0"/>
              </a:spcAft>
              <a:buNone/>
            </a:pPr>
            <a:endParaRPr/>
          </a:p>
        </p:txBody>
      </p:sp>
      <p:sp>
        <p:nvSpPr>
          <p:cNvPr id="182" name="Google Shape;182;p7"/>
          <p:cNvSpPr txBox="1">
            <a:spLocks noGrp="1"/>
          </p:cNvSpPr>
          <p:nvPr>
            <p:ph type="sldNum" idx="12"/>
          </p:nvPr>
        </p:nvSpPr>
        <p:spPr>
          <a:xfrm>
            <a:off x="11460596" y="6620400"/>
            <a:ext cx="376710" cy="14401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fr-FR"/>
              <a:t>8</a:t>
            </a:fld>
            <a:endParaRPr/>
          </a:p>
        </p:txBody>
      </p:sp>
      <p:cxnSp>
        <p:nvCxnSpPr>
          <p:cNvPr id="183" name="Google Shape;183;p7"/>
          <p:cNvCxnSpPr/>
          <p:nvPr/>
        </p:nvCxnSpPr>
        <p:spPr>
          <a:xfrm>
            <a:off x="882725" y="2320200"/>
            <a:ext cx="7347900" cy="210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7"/>
          <p:cNvSpPr txBox="1"/>
          <p:nvPr/>
        </p:nvSpPr>
        <p:spPr>
          <a:xfrm>
            <a:off x="8575975" y="1961250"/>
            <a:ext cx="2773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800">
                <a:solidFill>
                  <a:srgbClr val="38761D"/>
                </a:solidFill>
                <a:highlight>
                  <a:srgbClr val="F9CB9C"/>
                </a:highlight>
              </a:rPr>
              <a:t>The region shown varies </a:t>
            </a:r>
            <a:endParaRPr sz="1800">
              <a:solidFill>
                <a:srgbClr val="38761D"/>
              </a:solidFill>
              <a:highlight>
                <a:srgbClr val="F9CB9C"/>
              </a:highlight>
            </a:endParaRPr>
          </a:p>
          <a:p>
            <a:pPr marL="0" lvl="0" indent="0" algn="l" rtl="0">
              <a:spcBef>
                <a:spcPts val="0"/>
              </a:spcBef>
              <a:spcAft>
                <a:spcPts val="0"/>
              </a:spcAft>
              <a:buNone/>
            </a:pPr>
            <a:r>
              <a:rPr lang="fr-FR" sz="1800">
                <a:solidFill>
                  <a:srgbClr val="38761D"/>
                </a:solidFill>
                <a:highlight>
                  <a:srgbClr val="F9CB9C"/>
                </a:highlight>
              </a:rPr>
              <a:t>with the threshold</a:t>
            </a:r>
            <a:endParaRPr sz="1800">
              <a:solidFill>
                <a:srgbClr val="38761D"/>
              </a:solidFill>
              <a:highlight>
                <a:srgbClr val="F9CB9C"/>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a6316041fe_1_35"/>
          <p:cNvSpPr txBox="1">
            <a:spLocks noGrp="1"/>
          </p:cNvSpPr>
          <p:nvPr>
            <p:ph type="sldNum" idx="12"/>
          </p:nvPr>
        </p:nvSpPr>
        <p:spPr>
          <a:xfrm>
            <a:off x="11460596" y="6620400"/>
            <a:ext cx="376800" cy="1440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fr-FR"/>
              <a:t>9</a:t>
            </a:fld>
            <a:endParaRPr/>
          </a:p>
        </p:txBody>
      </p:sp>
      <p:pic>
        <p:nvPicPr>
          <p:cNvPr id="191" name="Google Shape;191;g2a6316041fe_1_35"/>
          <p:cNvPicPr preferRelativeResize="0"/>
          <p:nvPr/>
        </p:nvPicPr>
        <p:blipFill rotWithShape="1">
          <a:blip r:embed="rId3">
            <a:alphaModFix/>
          </a:blip>
          <a:srcRect l="26371" t="5819" r="22983" b="9218"/>
          <a:stretch/>
        </p:blipFill>
        <p:spPr>
          <a:xfrm>
            <a:off x="636600" y="1240400"/>
            <a:ext cx="4631076" cy="4309450"/>
          </a:xfrm>
          <a:prstGeom prst="rect">
            <a:avLst/>
          </a:prstGeom>
          <a:noFill/>
          <a:ln>
            <a:noFill/>
          </a:ln>
        </p:spPr>
      </p:pic>
      <p:pic>
        <p:nvPicPr>
          <p:cNvPr id="192" name="Google Shape;192;g2a6316041fe_1_35"/>
          <p:cNvPicPr preferRelativeResize="0"/>
          <p:nvPr/>
        </p:nvPicPr>
        <p:blipFill rotWithShape="1">
          <a:blip r:embed="rId4">
            <a:alphaModFix/>
          </a:blip>
          <a:srcRect l="23877" t="4652" r="19702"/>
          <a:stretch/>
        </p:blipFill>
        <p:spPr>
          <a:xfrm>
            <a:off x="6356975" y="1183725"/>
            <a:ext cx="5191624" cy="4866749"/>
          </a:xfrm>
          <a:prstGeom prst="rect">
            <a:avLst/>
          </a:prstGeom>
          <a:noFill/>
          <a:ln>
            <a:noFill/>
          </a:ln>
        </p:spPr>
      </p:pic>
      <p:sp>
        <p:nvSpPr>
          <p:cNvPr id="193" name="Google Shape;193;g2a6316041fe_1_35"/>
          <p:cNvSpPr txBox="1"/>
          <p:nvPr/>
        </p:nvSpPr>
        <p:spPr>
          <a:xfrm>
            <a:off x="955975" y="5745675"/>
            <a:ext cx="3977400" cy="377100"/>
          </a:xfrm>
          <a:prstGeom prst="rect">
            <a:avLst/>
          </a:prstGeom>
          <a:noFill/>
          <a:ln>
            <a:noFill/>
          </a:ln>
        </p:spPr>
        <p:txBody>
          <a:bodyPr spcFirstLastPara="1" wrap="square" lIns="91425" tIns="91425" rIns="91425" bIns="91425" anchor="t" anchorCtr="0">
            <a:spAutoFit/>
          </a:bodyPr>
          <a:lstStyle/>
          <a:p>
            <a:pPr marL="139700" lvl="0" indent="0" algn="l" rtl="0">
              <a:lnSpc>
                <a:spcPct val="128600"/>
              </a:lnSpc>
              <a:spcBef>
                <a:spcPts val="800"/>
              </a:spcBef>
              <a:spcAft>
                <a:spcPts val="800"/>
              </a:spcAft>
              <a:buNone/>
            </a:pPr>
            <a:r>
              <a:rPr lang="fr-FR" sz="1250">
                <a:solidFill>
                  <a:srgbClr val="A709F5"/>
                </a:solidFill>
                <a:highlight>
                  <a:srgbClr val="F5F5F5"/>
                </a:highlight>
                <a:latin typeface="Courier New"/>
                <a:ea typeface="Courier New"/>
                <a:cs typeface="Courier New"/>
                <a:sym typeface="Courier New"/>
              </a:rPr>
              <a:t>"threshold4 = 0.51 * max(volume3D(:))"</a:t>
            </a:r>
            <a:endParaRPr sz="2200">
              <a:solidFill>
                <a:schemeClr val="dk1"/>
              </a:solidFill>
            </a:endParaRPr>
          </a:p>
        </p:txBody>
      </p:sp>
      <p:sp>
        <p:nvSpPr>
          <p:cNvPr id="194" name="Google Shape;194;g2a6316041fe_1_35"/>
          <p:cNvSpPr txBox="1"/>
          <p:nvPr/>
        </p:nvSpPr>
        <p:spPr>
          <a:xfrm>
            <a:off x="6773700" y="5745675"/>
            <a:ext cx="5418300" cy="873300"/>
          </a:xfrm>
          <a:prstGeom prst="rect">
            <a:avLst/>
          </a:prstGeom>
          <a:noFill/>
          <a:ln>
            <a:noFill/>
          </a:ln>
        </p:spPr>
        <p:txBody>
          <a:bodyPr spcFirstLastPara="1" wrap="square" lIns="91425" tIns="91425" rIns="91425" bIns="91425" anchor="t" anchorCtr="0">
            <a:spAutoFit/>
          </a:bodyPr>
          <a:lstStyle/>
          <a:p>
            <a:pPr marL="139700" lvl="0" indent="0" algn="l" rtl="0">
              <a:lnSpc>
                <a:spcPct val="128600"/>
              </a:lnSpc>
              <a:spcBef>
                <a:spcPts val="800"/>
              </a:spcBef>
              <a:spcAft>
                <a:spcPts val="0"/>
              </a:spcAft>
              <a:buClr>
                <a:schemeClr val="dk1"/>
              </a:buClr>
              <a:buSzPts val="1100"/>
              <a:buFont typeface="Arial"/>
              <a:buNone/>
            </a:pPr>
            <a:r>
              <a:rPr lang="fr-FR" sz="1250">
                <a:solidFill>
                  <a:srgbClr val="A709F5"/>
                </a:solidFill>
                <a:highlight>
                  <a:srgbClr val="F5F5F5"/>
                </a:highlight>
                <a:latin typeface="Courier New"/>
                <a:ea typeface="Courier New"/>
                <a:cs typeface="Courier New"/>
                <a:sym typeface="Courier New"/>
              </a:rPr>
              <a:t>"threshold4 = 0.15 * max(volume3D(:))"</a:t>
            </a:r>
            <a:endParaRPr sz="1250">
              <a:solidFill>
                <a:srgbClr val="A709F5"/>
              </a:solidFill>
              <a:highlight>
                <a:srgbClr val="F5F5F5"/>
              </a:highlight>
              <a:latin typeface="Courier New"/>
              <a:ea typeface="Courier New"/>
              <a:cs typeface="Courier New"/>
              <a:sym typeface="Courier New"/>
            </a:endParaRPr>
          </a:p>
          <a:p>
            <a:pPr marL="0" lvl="0" indent="0" algn="l" rtl="0">
              <a:spcBef>
                <a:spcPts val="800"/>
              </a:spcBef>
              <a:spcAft>
                <a:spcPts val="0"/>
              </a:spcAft>
              <a:buNone/>
            </a:pPr>
            <a:endParaRPr sz="2200">
              <a:solidFill>
                <a:schemeClr val="dk1"/>
              </a:solidFill>
            </a:endParaRPr>
          </a:p>
        </p:txBody>
      </p:sp>
      <p:sp>
        <p:nvSpPr>
          <p:cNvPr id="195" name="Google Shape;195;g2a6316041fe_1_35"/>
          <p:cNvSpPr txBox="1"/>
          <p:nvPr/>
        </p:nvSpPr>
        <p:spPr>
          <a:xfrm>
            <a:off x="303350" y="795925"/>
            <a:ext cx="884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a:solidFill>
                  <a:schemeClr val="dk1"/>
                </a:solidFill>
                <a:highlight>
                  <a:schemeClr val="lt1"/>
                </a:highlight>
              </a:rPr>
              <a:t>The region shown varies with the threshold</a:t>
            </a:r>
            <a:endParaRPr sz="2200">
              <a:solidFill>
                <a:schemeClr val="dk1"/>
              </a:solidFill>
              <a:highlight>
                <a:schemeClr val="lt1"/>
              </a:highlight>
            </a:endParaRPr>
          </a:p>
        </p:txBody>
      </p:sp>
      <p:sp>
        <p:nvSpPr>
          <p:cNvPr id="196" name="Google Shape;196;g2a6316041fe_1_35"/>
          <p:cNvSpPr txBox="1"/>
          <p:nvPr/>
        </p:nvSpPr>
        <p:spPr>
          <a:xfrm rot="-5400000">
            <a:off x="11241300" y="3566350"/>
            <a:ext cx="1542600" cy="2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a:solidFill>
                  <a:schemeClr val="dk1"/>
                </a:solidFill>
              </a:rPr>
              <a:t>Matlab, 2023</a:t>
            </a:r>
            <a:endParaRPr sz="1000">
              <a:solidFill>
                <a:schemeClr val="dk1"/>
              </a:solidFill>
            </a:endParaRPr>
          </a:p>
        </p:txBody>
      </p:sp>
    </p:spTree>
  </p:cSld>
  <p:clrMapOvr>
    <a:masterClrMapping/>
  </p:clrMapOvr>
</p:sld>
</file>

<file path=ppt/theme/theme1.xml><?xml version="1.0" encoding="utf-8"?>
<a:theme xmlns:a="http://schemas.openxmlformats.org/drawingml/2006/main" name="FHNW">
  <a:themeElements>
    <a:clrScheme name="Office-Standard">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Fachhochschule Nordwestschweiz">
      <a:dk1>
        <a:srgbClr val="000000"/>
      </a:dk1>
      <a:lt1>
        <a:srgbClr val="FFFFFF"/>
      </a:lt1>
      <a:dk2>
        <a:srgbClr val="4B4B4B"/>
      </a:dk2>
      <a:lt2>
        <a:srgbClr val="B9B9B9"/>
      </a:lt2>
      <a:accent1>
        <a:srgbClr val="FDE70E"/>
      </a:accent1>
      <a:accent2>
        <a:srgbClr val="FCB310"/>
      </a:accent2>
      <a:accent3>
        <a:srgbClr val="C70101"/>
      </a:accent3>
      <a:accent4>
        <a:srgbClr val="EF039B"/>
      </a:accent4>
      <a:accent5>
        <a:srgbClr val="0E75FE"/>
      </a:accent5>
      <a:accent6>
        <a:srgbClr val="58C507"/>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1897</Words>
  <Application>Microsoft Office PowerPoint</Application>
  <PresentationFormat>Widescreen</PresentationFormat>
  <Paragraphs>255</Paragraphs>
  <Slides>21</Slides>
  <Notes>21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Inter</vt:lpstr>
      <vt:lpstr>Courier New</vt:lpstr>
      <vt:lpstr>FHNW</vt:lpstr>
      <vt:lpstr>Medical Image Processing</vt:lpstr>
      <vt:lpstr>Task description</vt:lpstr>
      <vt:lpstr>Volume Visualization</vt:lpstr>
      <vt:lpstr>Visualization methods - Display 3-D Medical image Data</vt:lpstr>
      <vt:lpstr>Computer techniques  - functions</vt:lpstr>
      <vt:lpstr>Isosurface or Iso-Surface - main functions</vt:lpstr>
      <vt:lpstr>PowerPoint Presentation</vt:lpstr>
      <vt:lpstr>Point cloud - main functions</vt:lpstr>
      <vt:lpstr>PowerPoint Presentation</vt:lpstr>
      <vt:lpstr>PowerPoint Presentation</vt:lpstr>
      <vt:lpstr>Main principle of removing skull</vt:lpstr>
      <vt:lpstr>Main principle of removing skull</vt:lpstr>
      <vt:lpstr>Results without skull</vt:lpstr>
      <vt:lpstr>Comparison between views</vt:lpstr>
      <vt:lpstr>Suggestion exercises for modifications</vt:lpstr>
      <vt:lpstr>Suggestion exercises for modifications</vt:lpstr>
      <vt:lpstr>References</vt:lpstr>
      <vt:lpstr>PowerPoint Presentation</vt:lpstr>
      <vt:lpstr>Pre-processing steps summary</vt:lpstr>
      <vt:lpstr>Volume Rendering - main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Image Processing</dc:title>
  <dc:creator>Isabela Rodrigues</dc:creator>
  <cp:lastModifiedBy>Isabela</cp:lastModifiedBy>
  <cp:revision>2</cp:revision>
  <dcterms:created xsi:type="dcterms:W3CDTF">2023-10-04T11:21:21Z</dcterms:created>
  <dcterms:modified xsi:type="dcterms:W3CDTF">2023-12-15T20:15:47Z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0x010100F336E6A137EBA04CAA14C83E6B567E6E</vt:lpwstr>
  </property>
  <property fmtid="{D5CDD505-2E9C-101B-9397-08002B2CF9AE}" pid="3" name="MediaServiceImageTags">
    <vt:lpwstr/>
  </property>
</Properties>
</file>